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embeddedFontLst>
    <p:embeddedFont>
      <p:font typeface="Inter" panose="02000503000000020004" pitchFamily="2" charset="0"/>
      <p:regular r:id="rId202"/>
      <p:bold r:id="rId203"/>
      <p:italic r:id="rId200"/>
      <p:boldItalic r:id="rId201"/>
    </p:embeddedFont>
    <p:embeddedFont>
      <p:font typeface="Lexend Medium" panose="00000600000000000000" pitchFamily="2" charset="0"/>
      <p:regular r:id="rId204"/>
    </p:embeddedFont>
    <p:embeddedFont>
      <p:font typeface="Big Shoulders Display ExtraBold" panose="00000900000000000000" pitchFamily="2" charset="0"/>
      <p:regular r:id="rId205"/>
    </p:embeddedFont>
    <p:embeddedFont>
      <p:font typeface="Geist Mono Medium" panose="02010009000000000000" pitchFamily="2" charset="0"/>
      <p:regular r:id="rId207"/>
      <p:italic r:id="rId20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0" Type="http://schemas.openxmlformats.org/officeDocument/2006/relationships/font" Target="/ppt/fonts/font.fntdata"/><Relationship Id="rId201" Type="http://schemas.openxmlformats.org/officeDocument/2006/relationships/font" Target="/ppt/fonts/font2.fntdata"/><Relationship Id="rId202" Type="http://schemas.openxmlformats.org/officeDocument/2006/relationships/font" Target="/ppt/fonts/font3.fntdata"/><Relationship Id="rId203" Type="http://schemas.openxmlformats.org/officeDocument/2006/relationships/font" Target="/ppt/fonts/font4.fntdata"/><Relationship Id="rId204" Type="http://schemas.openxmlformats.org/officeDocument/2006/relationships/font" Target="/ppt/fonts/font5.fntdata"/><Relationship Id="rId205" Type="http://schemas.openxmlformats.org/officeDocument/2006/relationships/font" Target="/ppt/fonts/font6.fntdata"/><Relationship Id="rId206" Type="http://schemas.openxmlformats.org/officeDocument/2006/relationships/font" Target="/ppt/fonts/font7.fntdata"/><Relationship Id="rId207" Type="http://schemas.openxmlformats.org/officeDocument/2006/relationships/font" Target="/ppt/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be5f161-19ae-42ae-a900-ec244868ba0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A0D17"/>
          </a:solidFill>
          <a:ln/>
        </p:spPr>
      </p:sp>
      <p:sp>
        <p:nvSpPr>
          <p:cNvPr id="3" name="cs-rhyme_v2-design-shape-style-1-a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45000">
                <a:srgbClr val="F44D4D">
                  <a:alpha val="0"/>
                </a:srgbClr>
              </a:gs>
              <a:gs pos="100000">
                <a:srgbClr val="F44D4D">
                  <a:alpha val="30000"/>
                </a:srgbClr>
              </a:gs>
            </a:gsLst>
            <a:lin ang="3660000" scaled="0"/>
          </a:gradFill>
          <a:ln/>
        </p:spPr>
      </p:sp>
      <p:sp>
        <p:nvSpPr>
          <p:cNvPr id="4" name="nametext-node-AN877f-1-2"/>
          <p:cNvSpPr txBox="1"/>
          <p:nvPr/>
        </p:nvSpPr>
        <p:spPr>
          <a:xfrm>
            <a:off x="762000" y="1485900"/>
            <a:ext cx="29384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FCFCFC"/>
                </a:solidFill>
                <a:latin typeface="Lexend Medium" panose="00000600000000000000" pitchFamily="2" charset="0"/>
              </a:rPr>
              <a:t>Madhavrao  Pachupate</a:t>
            </a:r>
            <a:endParaRPr lang="en-US" sz="2100" dirty="0"/>
          </a:p>
        </p:txBody>
      </p:sp>
      <p:sp>
        <p:nvSpPr>
          <p:cNvPr id="5" name="Title 3"/>
          <p:cNvSpPr txBox="1"/>
          <p:nvPr/>
        </p:nvSpPr>
        <p:spPr>
          <a:xfrm>
            <a:off x="762000" y="5848350"/>
            <a:ext cx="8415338" cy="2044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7650"/>
              </a:lnSpc>
              <a:buNone/>
            </a:pPr>
            <a:r>
              <a:rPr lang="en-US" sz="6600" spc="-187" kern="1200" dirty="0">
                <a:solidFill>
                  <a:srgbClr val="FCFCFC"/>
                </a:solidFill>
                <a:latin typeface="Lexend Medium" panose="00000600000000000000" pitchFamily="2" charset="0"/>
              </a:rPr>
              <a:t>Agentic AI</a:t>
            </a:r>
            <a:pPr algn="l" indent="0" marL="0">
              <a:lnSpc>
                <a:spcPts val="76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650"/>
              </a:lnSpc>
              <a:buNone/>
            </a:pPr>
            <a:r>
              <a:rPr lang="en-US" sz="6600" spc="-187" kern="1200" dirty="0">
                <a:solidFill>
                  <a:srgbClr val="FCFCFC"/>
                </a:solidFill>
                <a:latin typeface="Lexend Medium" panose="00000600000000000000" pitchFamily="2" charset="0"/>
              </a:rPr>
              <a:t>Architecture Review</a:t>
            </a:r>
            <a:endParaRPr lang="en-US" sz="6600" dirty="0"/>
          </a:p>
        </p:txBody>
      </p:sp>
      <p:sp>
        <p:nvSpPr>
          <p:cNvPr id="6" name="SubTitle"/>
          <p:cNvSpPr txBox="1"/>
          <p:nvPr/>
        </p:nvSpPr>
        <p:spPr>
          <a:xfrm>
            <a:off x="762000" y="8077200"/>
            <a:ext cx="84153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FCFCFC">
                    <a:alpha val="49000"/>
                  </a:srgbClr>
                </a:solidFill>
                <a:latin typeface="Inter" panose="02000503000000020004" pitchFamily="2" charset="0"/>
              </a:rPr>
              <a:t>Reconstruct the system. Test the failure paths. Make the next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FCFCFC">
                    <a:alpha val="49000"/>
                  </a:srgbClr>
                </a:solidFill>
                <a:latin typeface="Inter" panose="02000503000000020004" pitchFamily="2" charset="0"/>
              </a:rPr>
              <a:t>production decision defensible.</a:t>
            </a:r>
            <a:endParaRPr lang="en-US" sz="2100" dirty="0"/>
          </a:p>
        </p:txBody>
      </p:sp>
      <p:pic>
        <p:nvPicPr>
          <p:cNvPr id="7" name="img-image-diagram-xcoZNE-0" descr="preencoded.png">    </p:cNvPr>
          <p:cNvPicPr>
            <a:picLocks noChangeAspect="1"/>
          </p:cNvPicPr>
          <p:nvPr/>
        </p:nvPicPr>
        <p:blipFill>
          <a:blip r:embed="rId1"/>
          <a:srcRect l="0" t="10938" r="0" b="10922"/>
          <a:stretch>
            <a:fillRect/>
          </a:stretch>
        </p:blipFill>
        <p:spPr>
          <a:xfrm>
            <a:off x="10972800" y="1485900"/>
            <a:ext cx="6553200" cy="7315200"/>
          </a:xfrm>
          <a:prstGeom prst="roundRect">
            <a:avLst>
              <a:gd name="adj" fmla="val 3488"/>
            </a:avLst>
          </a:prstGeom>
        </p:spPr>
      </p:pic>
      <p:pic>
        <p:nvPicPr>
          <p:cNvPr id="8" name="cs-rhyme_v2-design-shape-style-1-b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6172200"/>
            <a:ext cx="109728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d068964-21d8-4d19-b44f-55eb309c791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3" name="cs-rhyme_v2-design-shape-style-5-a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00"/>
            <a:ext cx="13896975" cy="638175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4686300"/>
            <a:ext cx="7653337" cy="1434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A defensible review is</a:t>
            </a:r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250"/>
              </a:lnSpc>
              <a:buNone/>
            </a:pPr>
            <a:r>
              <a:rPr lang="en-US" altLang="en-US" sz="4200" spc="-113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explicit</a:t>
            </a:r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 about its limits</a:t>
            </a:r>
            <a:endParaRPr lang="en-US" sz="4200" dirty="0"/>
          </a:p>
        </p:txBody>
      </p:sp>
      <p:sp>
        <p:nvSpPr>
          <p:cNvPr id="5" name="label"/>
          <p:cNvSpPr/>
          <p:nvPr/>
        </p:nvSpPr>
        <p:spPr>
          <a:xfrm>
            <a:off x="762000" y="4210050"/>
            <a:ext cx="1419225" cy="3524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44D4D">
                  <a:alpha val="10000"/>
                </a:srgbClr>
              </a:gs>
              <a:gs pos="8333">
                <a:srgbClr val="F34B4E">
                  <a:alpha val="9583"/>
                </a:srgbClr>
              </a:gs>
              <a:gs pos="16667">
                <a:srgbClr val="F24950">
                  <a:alpha val="9167"/>
                </a:srgbClr>
              </a:gs>
              <a:gs pos="25000">
                <a:srgbClr val="F04752">
                  <a:alpha val="8750"/>
                </a:srgbClr>
              </a:gs>
              <a:gs pos="33333">
                <a:srgbClr val="EF4553">
                  <a:alpha val="8333"/>
                </a:srgbClr>
              </a:gs>
              <a:gs pos="41667">
                <a:srgbClr val="ED4355">
                  <a:alpha val="7917"/>
                </a:srgbClr>
              </a:gs>
              <a:gs pos="50000">
                <a:srgbClr val="EB4058">
                  <a:alpha val="7500"/>
                </a:srgbClr>
              </a:gs>
              <a:gs pos="58333">
                <a:srgbClr val="E93D5A">
                  <a:alpha val="7083"/>
                </a:srgbClr>
              </a:gs>
              <a:gs pos="66667">
                <a:srgbClr val="E7395D">
                  <a:alpha val="6667"/>
                </a:srgbClr>
              </a:gs>
              <a:gs pos="75000">
                <a:srgbClr val="E43660">
                  <a:alpha val="6250"/>
                </a:srgbClr>
              </a:gs>
              <a:gs pos="83333">
                <a:srgbClr val="E13164">
                  <a:alpha val="5833"/>
                </a:srgbClr>
              </a:gs>
              <a:gs pos="91667">
                <a:srgbClr val="DE2C68">
                  <a:alpha val="5417"/>
                </a:srgbClr>
              </a:gs>
              <a:gs pos="100000">
                <a:srgbClr val="DA266D">
                  <a:alpha val="5000"/>
                </a:srgbClr>
              </a:gs>
            </a:gsLst>
            <a:lin ang="16200000" scaled="0"/>
          </a:gradFill>
          <a:ln w="9525">
            <a:solidFill>
              <a:srgbClr val="F44D4D">
                <a:alpha val="40000"/>
              </a:srgbClr>
            </a:solidFill>
            <a:prstDash val="solid"/>
          </a:ln>
        </p:spPr>
      </p:sp>
      <p:sp>
        <p:nvSpPr>
          <p:cNvPr id="6" name="label-450"/>
          <p:cNvSpPr txBox="1"/>
          <p:nvPr/>
        </p:nvSpPr>
        <p:spPr>
          <a:xfrm>
            <a:off x="990600" y="4221480"/>
            <a:ext cx="1014413" cy="394335"/>
          </a:xfrm>
          <a:prstGeom prst="rect">
            <a:avLst/>
          </a:prstGeom>
          <a:noFill/>
          <a:ln/>
        </p:spPr>
        <p:txBody>
          <a:bodyPr vertOverflow="clip" wrap="none" lIns="0" tIns="4572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800" dirty="0">
                <a:solidFill>
                  <a:srgbClr val="F44D4D"/>
                </a:solidFill>
                <a:latin typeface="Geist Mono Medium" panose="02010009000000000000" pitchFamily="2" charset="0"/>
              </a:rPr>
              <a:t>Summary</a:t>
            </a:r>
            <a:endParaRPr lang="en-US" sz="1800" dirty="0"/>
          </a:p>
        </p:txBody>
      </p:sp>
      <p:sp>
        <p:nvSpPr>
          <p:cNvPr id="7" name="anchorElementA"/>
          <p:cNvSpPr/>
          <p:nvPr/>
        </p:nvSpPr>
        <p:spPr>
          <a:xfrm>
            <a:off x="9144000" y="0"/>
            <a:ext cx="9525" cy="10287000"/>
          </a:xfrm>
          <a:prstGeom prst="rect">
            <a:avLst/>
          </a:prstGeom>
          <a:gradFill>
            <a:gsLst>
              <a:gs pos="0">
                <a:srgbClr val="DA266D"/>
              </a:gs>
              <a:gs pos="100000">
                <a:srgbClr val="F44D4D"/>
              </a:gs>
            </a:gsLst>
            <a:lin ang="16200000" scaled="0"/>
          </a:gradFill>
          <a:ln/>
        </p:spPr>
      </p:sp>
      <p:sp>
        <p:nvSpPr>
          <p:cNvPr id="8" name="headingtext-diagram-QjBqf5-0-1"/>
          <p:cNvSpPr txBox="1"/>
          <p:nvPr/>
        </p:nvSpPr>
        <p:spPr>
          <a:xfrm>
            <a:off x="9906000" y="762000"/>
            <a:ext cx="7653337" cy="5105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230"/>
              </a:lnSpc>
              <a:buNone/>
            </a:pPr>
            <a:r>
              <a:rPr lang="en-US" sz="2700" spc="-75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Review scope</a:t>
            </a:r>
            <a:endParaRPr lang="en-US" sz="2700" dirty="0"/>
          </a:p>
        </p:txBody>
      </p:sp>
      <p:sp>
        <p:nvSpPr>
          <p:cNvPr id="9" name="bodytext-diagram-QjBqf5-0-1"/>
          <p:cNvSpPr txBox="1"/>
          <p:nvPr/>
        </p:nvSpPr>
        <p:spPr>
          <a:xfrm>
            <a:off x="9906000" y="1247775"/>
            <a:ext cx="7653337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Establishes observed evidence, architectural divergence,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material production risks, risk-reducing changes, ownership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of unknowns, and required evidence for future decisions.</a:t>
            </a:r>
            <a:endParaRPr lang="en-US" sz="2100" dirty="0"/>
          </a:p>
        </p:txBody>
      </p:sp>
      <p:sp>
        <p:nvSpPr>
          <p:cNvPr id="10" name="Rect"/>
          <p:cNvSpPr/>
          <p:nvPr/>
        </p:nvSpPr>
        <p:spPr>
          <a:xfrm>
            <a:off x="9906000" y="2943225"/>
            <a:ext cx="7620000" cy="9525"/>
          </a:xfrm>
          <a:prstGeom prst="rect">
            <a:avLst/>
          </a:prstGeom>
          <a:solidFill>
            <a:srgbClr val="0A0D17">
              <a:alpha val="30000"/>
            </a:srgbClr>
          </a:solidFill>
          <a:ln/>
        </p:spPr>
      </p:sp>
      <p:sp>
        <p:nvSpPr>
          <p:cNvPr id="11" name="headingtext-diagram-QjBqf5-1-2"/>
          <p:cNvSpPr txBox="1"/>
          <p:nvPr/>
        </p:nvSpPr>
        <p:spPr>
          <a:xfrm>
            <a:off x="9906000" y="3562350"/>
            <a:ext cx="7653337" cy="5105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230"/>
              </a:lnSpc>
              <a:buNone/>
            </a:pPr>
            <a:r>
              <a:rPr lang="en-US" sz="2700" spc="-75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Review boundaries</a:t>
            </a:r>
            <a:endParaRPr lang="en-US" sz="2700" dirty="0"/>
          </a:p>
        </p:txBody>
      </p:sp>
      <p:sp>
        <p:nvSpPr>
          <p:cNvPr id="12" name="bodytext-diagram-QjBqf5-1-2"/>
          <p:cNvSpPr txBox="1"/>
          <p:nvPr/>
        </p:nvSpPr>
        <p:spPr>
          <a:xfrm>
            <a:off x="9906000" y="4048125"/>
            <a:ext cx="7653337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Does not automatically establish compliance, pen-test/load-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test coverage, model intelligence, absence of external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vulnerabilities, or safety post-policy changes.</a:t>
            </a:r>
            <a:endParaRPr lang="en-US" sz="2100" dirty="0"/>
          </a:p>
        </p:txBody>
      </p:sp>
      <p:sp>
        <p:nvSpPr>
          <p:cNvPr id="13" name="Rect"/>
          <p:cNvSpPr/>
          <p:nvPr/>
        </p:nvSpPr>
        <p:spPr>
          <a:xfrm>
            <a:off x="9906000" y="5743575"/>
            <a:ext cx="7620000" cy="9525"/>
          </a:xfrm>
          <a:prstGeom prst="rect">
            <a:avLst/>
          </a:prstGeom>
          <a:solidFill>
            <a:srgbClr val="0A0D17">
              <a:alpha val="30000"/>
            </a:srgbClr>
          </a:solidFill>
          <a:ln/>
        </p:spPr>
      </p:sp>
      <p:sp>
        <p:nvSpPr>
          <p:cNvPr id="14" name="headingtext-diagram-QjBqf5-2-3"/>
          <p:cNvSpPr txBox="1"/>
          <p:nvPr/>
        </p:nvSpPr>
        <p:spPr>
          <a:xfrm>
            <a:off x="9906000" y="6362700"/>
            <a:ext cx="7653337" cy="5105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230"/>
              </a:lnSpc>
              <a:buNone/>
            </a:pPr>
            <a:r>
              <a:rPr lang="en-US" sz="2700" spc="-75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Final output description</a:t>
            </a:r>
            <a:endParaRPr lang="en-US" sz="2700" dirty="0"/>
          </a:p>
        </p:txBody>
      </p:sp>
      <p:sp>
        <p:nvSpPr>
          <p:cNvPr id="15" name="bodytext-diagram-QjBqf5-2-3"/>
          <p:cNvSpPr txBox="1"/>
          <p:nvPr/>
        </p:nvSpPr>
        <p:spPr>
          <a:xfrm>
            <a:off x="9906000" y="6848475"/>
            <a:ext cx="7653337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The output is not a score, but a defensible description of the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build, its behavior under consequential conditions, and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necessary prerequisites for the next release.</a:t>
            </a:r>
            <a:endParaRPr lang="en-US" sz="2100" dirty="0"/>
          </a:p>
        </p:txBody>
      </p:sp>
      <p:sp>
        <p:nvSpPr>
          <p:cNvPr id="16" name="Rect"/>
          <p:cNvSpPr/>
          <p:nvPr/>
        </p:nvSpPr>
        <p:spPr>
          <a:xfrm>
            <a:off x="9906000" y="8543925"/>
            <a:ext cx="7620000" cy="9525"/>
          </a:xfrm>
          <a:prstGeom prst="rect">
            <a:avLst/>
          </a:prstGeom>
          <a:solidFill>
            <a:srgbClr val="0A0D17">
              <a:alpha val="30000"/>
            </a:srgbClr>
          </a:solidFill>
          <a:ln/>
        </p:spPr>
      </p:sp>
      <p:sp>
        <p:nvSpPr>
          <p:cNvPr id="17" name="headingtext-diagram-QjBqf5-3-4"/>
          <p:cNvSpPr txBox="1"/>
          <p:nvPr/>
        </p:nvSpPr>
        <p:spPr>
          <a:xfrm>
            <a:off x="9906000" y="9163050"/>
            <a:ext cx="7653337" cy="5105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230"/>
              </a:lnSpc>
              <a:buNone/>
            </a:pPr>
            <a:r>
              <a:rPr lang="en-US" sz="2700" spc="-75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Call to action</a:t>
            </a:r>
            <a:endParaRPr lang="en-US" sz="2700" dirty="0"/>
          </a:p>
        </p:txBody>
      </p:sp>
      <p:sp>
        <p:nvSpPr>
          <p:cNvPr id="18" name="bodytext-diagram-QjBqf5-3-4"/>
          <p:cNvSpPr txBox="1"/>
          <p:nvPr/>
        </p:nvSpPr>
        <p:spPr>
          <a:xfrm>
            <a:off x="9906000" y="9648825"/>
            <a:ext cx="7653337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Focus on one system, workflow, and production decision;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identify representative and difficult trajectories; and gather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all necessary verification artifacts.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0e96fbb-b90a-4353-b7c7-10490d01d144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3048000" y="762000"/>
            <a:ext cx="12225338" cy="920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6450"/>
              </a:lnSpc>
              <a:buNone/>
            </a:pPr>
            <a:r>
              <a:rPr lang="en-US" sz="5400" spc="-150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Agentic AI Architecture Review</a:t>
            </a:r>
            <a:endParaRPr lang="en-US" sz="5400" dirty="0"/>
          </a:p>
        </p:txBody>
      </p:sp>
      <p:sp>
        <p:nvSpPr>
          <p:cNvPr id="4" name="SubTitle"/>
          <p:cNvSpPr txBox="1"/>
          <p:nvPr/>
        </p:nvSpPr>
        <p:spPr>
          <a:xfrm>
            <a:off x="3048000" y="1866826"/>
            <a:ext cx="122253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49000"/>
                  </a:srgbClr>
                </a:solidFill>
                <a:latin typeface="Inter" panose="02000503000000020004" pitchFamily="2" charset="0"/>
              </a:rPr>
              <a:t>Reconstruct the system. Test the failure paths. Make the next production decision defensible.</a:t>
            </a:r>
            <a:endParaRPr lang="en-US" sz="2100" dirty="0"/>
          </a:p>
        </p:txBody>
      </p:sp>
      <p:pic>
        <p:nvPicPr>
          <p:cNvPr id="5" name="sinuousflow6node-layer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3303836"/>
            <a:ext cx="16764000" cy="5755853"/>
          </a:xfrm>
          <a:prstGeom prst="rect">
            <a:avLst/>
          </a:prstGeom>
        </p:spPr>
      </p:pic>
      <p:pic>
        <p:nvPicPr>
          <p:cNvPr id="6" name="10e96fbb-b90a-4353-b7c7-10490d01d144-AI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700" y="5944270"/>
            <a:ext cx="475506" cy="475506"/>
          </a:xfrm>
          <a:prstGeom prst="rect">
            <a:avLst/>
          </a:prstGeom>
        </p:spPr>
      </p:pic>
      <p:pic>
        <p:nvPicPr>
          <p:cNvPr id="7" name="10e96fbb-b90a-4353-b7c7-10490d01d144-AI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146" y="5941368"/>
            <a:ext cx="475506" cy="475506"/>
          </a:xfrm>
          <a:prstGeom prst="rect">
            <a:avLst/>
          </a:prstGeom>
        </p:spPr>
      </p:pic>
      <p:pic>
        <p:nvPicPr>
          <p:cNvPr id="8" name="10e96fbb-b90a-4353-b7c7-10490d01d144-AI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810" y="5946428"/>
            <a:ext cx="475506" cy="475506"/>
          </a:xfrm>
          <a:prstGeom prst="rect">
            <a:avLst/>
          </a:prstGeom>
        </p:spPr>
      </p:pic>
      <p:pic>
        <p:nvPicPr>
          <p:cNvPr id="9" name="10e96fbb-b90a-4353-b7c7-10490d01d144-AI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8047" y="5941368"/>
            <a:ext cx="475506" cy="475506"/>
          </a:xfrm>
          <a:prstGeom prst="rect">
            <a:avLst/>
          </a:prstGeom>
        </p:spPr>
      </p:pic>
      <p:pic>
        <p:nvPicPr>
          <p:cNvPr id="10" name="10e96fbb-b90a-4353-b7c7-10490d01d144-AI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9041" y="5944270"/>
            <a:ext cx="475506" cy="475506"/>
          </a:xfrm>
          <a:prstGeom prst="rect">
            <a:avLst/>
          </a:prstGeom>
        </p:spPr>
      </p:pic>
      <p:pic>
        <p:nvPicPr>
          <p:cNvPr id="11" name="10e96fbb-b90a-4353-b7c7-10490d01d144-AI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05646" y="5941368"/>
            <a:ext cx="475506" cy="475506"/>
          </a:xfrm>
          <a:prstGeom prst="rect">
            <a:avLst/>
          </a:prstGeom>
        </p:spPr>
      </p:pic>
      <p:sp>
        <p:nvSpPr>
          <p:cNvPr id="12" name="headingtext-diagram-os47nI-0-1"/>
          <p:cNvSpPr txBox="1"/>
          <p:nvPr/>
        </p:nvSpPr>
        <p:spPr>
          <a:xfrm>
            <a:off x="861268" y="3735214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Operating claim</a:t>
            </a:r>
            <a:endParaRPr lang="en-US" sz="2100" dirty="0"/>
          </a:p>
        </p:txBody>
      </p:sp>
      <p:sp>
        <p:nvSpPr>
          <p:cNvPr id="13" name="bodytext-diagram-os47nI-0-1"/>
          <p:cNvSpPr txBox="1"/>
          <p:nvPr/>
        </p:nvSpPr>
        <p:spPr>
          <a:xfrm>
            <a:off x="861268" y="4135264"/>
            <a:ext cx="35956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Establish the foundational system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premise</a:t>
            </a:r>
            <a:endParaRPr lang="en-US" sz="1800" dirty="0"/>
          </a:p>
        </p:txBody>
      </p:sp>
      <p:sp>
        <p:nvSpPr>
          <p:cNvPr id="14" name="headingtext-diagram-os47nI-1-2"/>
          <p:cNvSpPr txBox="1"/>
          <p:nvPr/>
        </p:nvSpPr>
        <p:spPr>
          <a:xfrm>
            <a:off x="3456459" y="7579668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Evidence</a:t>
            </a:r>
            <a:endParaRPr lang="en-US" sz="2100" dirty="0"/>
          </a:p>
        </p:txBody>
      </p:sp>
      <p:sp>
        <p:nvSpPr>
          <p:cNvPr id="15" name="bodytext-diagram-os47nI-1-2"/>
          <p:cNvSpPr txBox="1"/>
          <p:nvPr/>
        </p:nvSpPr>
        <p:spPr>
          <a:xfrm>
            <a:off x="3456459" y="7979718"/>
            <a:ext cx="35956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Collect data from intent and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context</a:t>
            </a:r>
            <a:endParaRPr lang="en-US" sz="1800" dirty="0"/>
          </a:p>
        </p:txBody>
      </p:sp>
      <p:sp>
        <p:nvSpPr>
          <p:cNvPr id="16" name="headingtext-diagram-os47nI-2-3"/>
          <p:cNvSpPr txBox="1"/>
          <p:nvPr/>
        </p:nvSpPr>
        <p:spPr>
          <a:xfrm>
            <a:off x="6057379" y="3735958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Trajectory</a:t>
            </a:r>
            <a:endParaRPr lang="en-US" sz="2100" dirty="0"/>
          </a:p>
        </p:txBody>
      </p:sp>
      <p:sp>
        <p:nvSpPr>
          <p:cNvPr id="17" name="bodytext-diagram-os47nI-2-3"/>
          <p:cNvSpPr txBox="1"/>
          <p:nvPr/>
        </p:nvSpPr>
        <p:spPr>
          <a:xfrm>
            <a:off x="6057379" y="4136008"/>
            <a:ext cx="35956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Map model decisions and tool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usage</a:t>
            </a:r>
            <a:endParaRPr lang="en-US" sz="1800" dirty="0"/>
          </a:p>
        </p:txBody>
      </p:sp>
      <p:sp>
        <p:nvSpPr>
          <p:cNvPr id="18" name="headingtext-diagram-os47nI-3-4"/>
          <p:cNvSpPr txBox="1"/>
          <p:nvPr/>
        </p:nvSpPr>
        <p:spPr>
          <a:xfrm>
            <a:off x="8662615" y="7579668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Finding</a:t>
            </a:r>
            <a:endParaRPr lang="en-US" sz="2100" dirty="0"/>
          </a:p>
        </p:txBody>
      </p:sp>
      <p:sp>
        <p:nvSpPr>
          <p:cNvPr id="19" name="bodytext-diagram-os47nI-3-4"/>
          <p:cNvSpPr txBox="1"/>
          <p:nvPr/>
        </p:nvSpPr>
        <p:spPr>
          <a:xfrm>
            <a:off x="8662615" y="7979718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Analyze state and external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effects</a:t>
            </a:r>
            <a:endParaRPr lang="en-US" sz="1800" dirty="0"/>
          </a:p>
        </p:txBody>
      </p:sp>
      <p:sp>
        <p:nvSpPr>
          <p:cNvPr id="20" name="headingtext-diagram-os47nI-4-5"/>
          <p:cNvSpPr txBox="1"/>
          <p:nvPr/>
        </p:nvSpPr>
        <p:spPr>
          <a:xfrm>
            <a:off x="11263536" y="3735214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Action</a:t>
            </a:r>
            <a:endParaRPr lang="en-US" sz="2100" dirty="0"/>
          </a:p>
        </p:txBody>
      </p:sp>
      <p:sp>
        <p:nvSpPr>
          <p:cNvPr id="21" name="bodytext-diagram-os47nI-4-5"/>
          <p:cNvSpPr txBox="1"/>
          <p:nvPr/>
        </p:nvSpPr>
        <p:spPr>
          <a:xfrm>
            <a:off x="11263536" y="4135264"/>
            <a:ext cx="35956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Evaluate recovery and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remediation steps</a:t>
            </a:r>
            <a:endParaRPr lang="en-US" sz="1800" dirty="0"/>
          </a:p>
        </p:txBody>
      </p:sp>
      <p:sp>
        <p:nvSpPr>
          <p:cNvPr id="22" name="headingtext-diagram-os47nI-5-6"/>
          <p:cNvSpPr txBox="1"/>
          <p:nvPr/>
        </p:nvSpPr>
        <p:spPr>
          <a:xfrm>
            <a:off x="13860884" y="7579668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Decision</a:t>
            </a:r>
            <a:endParaRPr lang="en-US" sz="2100" dirty="0"/>
          </a:p>
        </p:txBody>
      </p:sp>
      <p:sp>
        <p:nvSpPr>
          <p:cNvPr id="23" name="bodytext-diagram-os47nI-5-6"/>
          <p:cNvSpPr txBox="1"/>
          <p:nvPr/>
        </p:nvSpPr>
        <p:spPr>
          <a:xfrm>
            <a:off x="13860884" y="7979718"/>
            <a:ext cx="3595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Finalize ownership and next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steps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419cac0-8013-465d-9c1f-9d9aaaf864ed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3" name="cs-rhyme_v2-design-shape-style-5-a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00"/>
            <a:ext cx="13896975" cy="638175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762000"/>
            <a:ext cx="7586663" cy="25584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6450"/>
              </a:lnSpc>
              <a:buNone/>
            </a:pPr>
            <a:r>
              <a:rPr lang="en-US" sz="5400" spc="-150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Every review begins</a:t>
            </a:r>
            <a:pPr algn="l" indent="0" marL="0">
              <a:lnSpc>
                <a:spcPts val="64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450"/>
              </a:lnSpc>
              <a:buNone/>
            </a:pPr>
            <a:r>
              <a:rPr lang="en-US" sz="5400" spc="-150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with one</a:t>
            </a:r>
            <a:pPr algn="l" indent="0" marL="0">
              <a:lnSpc>
                <a:spcPts val="64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450"/>
              </a:lnSpc>
              <a:buNone/>
            </a:pPr>
            <a:r>
              <a:rPr lang="en-US" altLang="en-US" sz="5400" spc="-150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production question</a:t>
            </a:r>
            <a:endParaRPr lang="en-US" sz="5400" dirty="0"/>
          </a:p>
        </p:txBody>
      </p:sp>
      <p:sp>
        <p:nvSpPr>
          <p:cNvPr id="5" name="anchorElementA"/>
          <p:cNvSpPr/>
          <p:nvPr/>
        </p:nvSpPr>
        <p:spPr>
          <a:xfrm>
            <a:off x="9839325" y="0"/>
            <a:ext cx="9525" cy="10287000"/>
          </a:xfrm>
          <a:prstGeom prst="rect">
            <a:avLst/>
          </a:prstGeom>
          <a:gradFill>
            <a:gsLst>
              <a:gs pos="0">
                <a:srgbClr val="DA266D"/>
              </a:gs>
              <a:gs pos="100000">
                <a:srgbClr val="F44D4D"/>
              </a:gs>
            </a:gsLst>
            <a:lin ang="16200000" scaled="0"/>
          </a:gradFill>
          <a:ln/>
        </p:spPr>
      </p:sp>
      <p:pic>
        <p:nvPicPr>
          <p:cNvPr id="6" name="9419cac0-8013-465d-9c1f-9d9aaaf864ed-AI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850" y="762000"/>
            <a:ext cx="381000" cy="381000"/>
          </a:xfrm>
          <a:prstGeom prst="rect">
            <a:avLst/>
          </a:prstGeom>
        </p:spPr>
      </p:pic>
      <p:sp>
        <p:nvSpPr>
          <p:cNvPr id="7" name="headingtext-diagram-tyIpw5-0-1"/>
          <p:cNvSpPr txBox="1"/>
          <p:nvPr/>
        </p:nvSpPr>
        <p:spPr>
          <a:xfrm>
            <a:off x="11334750" y="762000"/>
            <a:ext cx="62245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Workflow Potential</a:t>
            </a:r>
            <a:endParaRPr lang="en-US" sz="2100" dirty="0"/>
          </a:p>
        </p:txBody>
      </p:sp>
      <p:sp>
        <p:nvSpPr>
          <p:cNvPr id="8" name="bodytext-diagram-tyIpw5-0-1"/>
          <p:cNvSpPr txBox="1"/>
          <p:nvPr/>
        </p:nvSpPr>
        <p:spPr>
          <a:xfrm>
            <a:off x="11334750" y="1162050"/>
            <a:ext cx="622458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Can this workflow move from prototype to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supervised pilot?</a:t>
            </a:r>
            <a:endParaRPr lang="en-US" sz="2100" dirty="0"/>
          </a:p>
        </p:txBody>
      </p:sp>
      <p:pic>
        <p:nvPicPr>
          <p:cNvPr id="9" name="9419cac0-8013-465d-9c1f-9d9aaaf864ed-AI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0850" y="3549625"/>
            <a:ext cx="381000" cy="381000"/>
          </a:xfrm>
          <a:prstGeom prst="rect">
            <a:avLst/>
          </a:prstGeom>
        </p:spPr>
      </p:pic>
      <p:sp>
        <p:nvSpPr>
          <p:cNvPr id="10" name="headingtext-diagram-tyIpw5-1-2"/>
          <p:cNvSpPr txBox="1"/>
          <p:nvPr/>
        </p:nvSpPr>
        <p:spPr>
          <a:xfrm>
            <a:off x="11334750" y="3549625"/>
            <a:ext cx="62245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Operational Safety</a:t>
            </a:r>
            <a:endParaRPr lang="en-US" sz="2100" dirty="0"/>
          </a:p>
        </p:txBody>
      </p:sp>
      <p:sp>
        <p:nvSpPr>
          <p:cNvPr id="11" name="bodytext-diagram-tyIpw5-1-2"/>
          <p:cNvSpPr txBox="1"/>
          <p:nvPr/>
        </p:nvSpPr>
        <p:spPr>
          <a:xfrm>
            <a:off x="11334750" y="3949675"/>
            <a:ext cx="62245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Can agents act without an unbounded failure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path?</a:t>
            </a:r>
            <a:endParaRPr lang="en-US" sz="2100" dirty="0"/>
          </a:p>
        </p:txBody>
      </p:sp>
      <p:pic>
        <p:nvPicPr>
          <p:cNvPr id="12" name="9419cac0-8013-465d-9c1f-9d9aaaf864ed-AI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0850" y="5975375"/>
            <a:ext cx="381000" cy="381000"/>
          </a:xfrm>
          <a:prstGeom prst="rect">
            <a:avLst/>
          </a:prstGeom>
        </p:spPr>
      </p:pic>
      <p:sp>
        <p:nvSpPr>
          <p:cNvPr id="13" name="headingtext-diagram-tyIpw5-2-3"/>
          <p:cNvSpPr txBox="1"/>
          <p:nvPr/>
        </p:nvSpPr>
        <p:spPr>
          <a:xfrm>
            <a:off x="11334750" y="5975375"/>
            <a:ext cx="62245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System Scalability</a:t>
            </a:r>
            <a:endParaRPr lang="en-US" sz="2100" dirty="0"/>
          </a:p>
        </p:txBody>
      </p:sp>
      <p:sp>
        <p:nvSpPr>
          <p:cNvPr id="14" name="bodytext-diagram-tyIpw5-2-3"/>
          <p:cNvSpPr txBox="1"/>
          <p:nvPr/>
        </p:nvSpPr>
        <p:spPr>
          <a:xfrm>
            <a:off x="11334750" y="6375425"/>
            <a:ext cx="622458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What changes are required before autonomy or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data access expands?</a:t>
            </a:r>
            <a:endParaRPr lang="en-US" sz="2100" dirty="0"/>
          </a:p>
        </p:txBody>
      </p:sp>
      <p:pic>
        <p:nvPicPr>
          <p:cNvPr id="15" name="9419cac0-8013-465d-9c1f-9d9aaaf864ed-AI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0850" y="8763000"/>
            <a:ext cx="381000" cy="381000"/>
          </a:xfrm>
          <a:prstGeom prst="rect">
            <a:avLst/>
          </a:prstGeom>
        </p:spPr>
      </p:pic>
      <p:sp>
        <p:nvSpPr>
          <p:cNvPr id="16" name="headingtext-diagram-tyIpw5-3-4"/>
          <p:cNvSpPr txBox="1"/>
          <p:nvPr/>
        </p:nvSpPr>
        <p:spPr>
          <a:xfrm>
            <a:off x="11334750" y="8763000"/>
            <a:ext cx="62245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Recovery Protocols</a:t>
            </a:r>
            <a:endParaRPr lang="en-US" sz="2100" dirty="0"/>
          </a:p>
        </p:txBody>
      </p:sp>
      <p:sp>
        <p:nvSpPr>
          <p:cNvPr id="17" name="bodytext-diagram-tyIpw5-3-4"/>
          <p:cNvSpPr txBox="1"/>
          <p:nvPr/>
        </p:nvSpPr>
        <p:spPr>
          <a:xfrm>
            <a:off x="11334750" y="9163050"/>
            <a:ext cx="62245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Can the team explain a run after an interruption?</a:t>
            </a:r>
            <a:endParaRPr lang="en-US" sz="2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1ce5ca8-48ac-42c0-8de0-912217a7f2c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sp>
        <p:nvSpPr>
          <p:cNvPr id="3" name="cs-rhyme_v2-design-shape-style-6-a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60000">
                <a:srgbClr val="F44D4D">
                  <a:alpha val="0"/>
                </a:srgbClr>
              </a:gs>
              <a:gs pos="100000">
                <a:srgbClr val="F44D4D">
                  <a:alpha val="30000"/>
                </a:srgbClr>
              </a:gs>
            </a:gsLst>
            <a:lin ang="7620000" scaled="0"/>
          </a:gradFill>
          <a:ln/>
        </p:spPr>
      </p:sp>
      <p:pic>
        <p:nvPicPr>
          <p:cNvPr id="4" name="cs-rhyme_v2-design-shape-style-6-b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400800" y="3188940"/>
            <a:ext cx="18288000" cy="4733925"/>
          </a:xfrm>
          <a:prstGeom prst="rect">
            <a:avLst/>
          </a:prstGeom>
        </p:spPr>
      </p:pic>
      <p:pic>
        <p:nvPicPr>
          <p:cNvPr id="5" name="img-image-diagram-Z9xhHj-0" descr="preencoded.png">    </p:cNvPr>
          <p:cNvPicPr>
            <a:picLocks noChangeAspect="1"/>
          </p:cNvPicPr>
          <p:nvPr/>
        </p:nvPicPr>
        <p:blipFill>
          <a:blip r:embed="rId2"/>
          <a:srcRect l="25753" t="0" r="25772" b="0"/>
          <a:stretch>
            <a:fillRect/>
          </a:stretch>
        </p:blipFill>
        <p:spPr>
          <a:xfrm>
            <a:off x="762000" y="762000"/>
            <a:ext cx="5638800" cy="8763000"/>
          </a:xfrm>
          <a:prstGeom prst="roundRect">
            <a:avLst>
              <a:gd name="adj" fmla="val 5405"/>
            </a:avLst>
          </a:prstGeom>
        </p:spPr>
      </p:pic>
      <p:sp>
        <p:nvSpPr>
          <p:cNvPr id="6" name="Title 3"/>
          <p:cNvSpPr txBox="1"/>
          <p:nvPr/>
        </p:nvSpPr>
        <p:spPr>
          <a:xfrm>
            <a:off x="7162800" y="762000"/>
            <a:ext cx="10396538" cy="1434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Document what is </a:t>
            </a:r>
            <a:pPr algn="l" indent="0" marL="0">
              <a:lnSpc>
                <a:spcPts val="5250"/>
              </a:lnSpc>
              <a:buNone/>
            </a:pPr>
            <a:r>
              <a:rPr lang="en-US" altLang="en-US" sz="4200" spc="-113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implemented</a:t>
            </a:r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,</a:t>
            </a:r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not what is claimed</a:t>
            </a:r>
            <a:endParaRPr lang="en-US" sz="4200" dirty="0"/>
          </a:p>
        </p:txBody>
      </p:sp>
      <p:sp>
        <p:nvSpPr>
          <p:cNvPr id="7" name="headingtext-diagram-rnrF0r-0-1"/>
          <p:cNvSpPr txBox="1"/>
          <p:nvPr/>
        </p:nvSpPr>
        <p:spPr>
          <a:xfrm>
            <a:off x="7162800" y="7387605"/>
            <a:ext cx="102155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As stated vs. As evidenced</a:t>
            </a:r>
            <a:endParaRPr lang="en-US" sz="2100" dirty="0"/>
          </a:p>
        </p:txBody>
      </p:sp>
      <p:sp>
        <p:nvSpPr>
          <p:cNvPr id="8" name="bodytext-diagram-rnrF0r-0-1"/>
          <p:cNvSpPr txBox="1"/>
          <p:nvPr/>
        </p:nvSpPr>
        <p:spPr>
          <a:xfrm>
            <a:off x="7162800" y="7787655"/>
            <a:ext cx="10215563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 like trace logs and tool contracts must substantiate system claims like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safety.</a:t>
            </a:r>
            <a:endParaRPr lang="en-US" sz="2100" dirty="0"/>
          </a:p>
        </p:txBody>
      </p:sp>
      <p:sp>
        <p:nvSpPr>
          <p:cNvPr id="9" name="headingtext-diagram-rnrF0r-1-2"/>
          <p:cNvSpPr txBox="1"/>
          <p:nvPr/>
        </p:nvSpPr>
        <p:spPr>
          <a:xfrm>
            <a:off x="7162800" y="8759205"/>
            <a:ext cx="98440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Architecture views</a:t>
            </a:r>
            <a:endParaRPr lang="en-US" sz="2100" dirty="0"/>
          </a:p>
        </p:txBody>
      </p:sp>
      <p:sp>
        <p:nvSpPr>
          <p:cNvPr id="10" name="bodytext-diagram-rnrF0r-1-2"/>
          <p:cNvSpPr txBox="1"/>
          <p:nvPr/>
        </p:nvSpPr>
        <p:spPr>
          <a:xfrm>
            <a:off x="7162800" y="9159255"/>
            <a:ext cx="98440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Reconstruct authority, autonomy, agent nodes, state, and trust boundaries for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audit.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61fad9d-59e7-4498-8af4-8ea6287a6a43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3048000" y="762000"/>
            <a:ext cx="12225338" cy="920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6450"/>
              </a:lnSpc>
              <a:buNone/>
            </a:pPr>
            <a:r>
              <a:rPr lang="en-US" sz="5400" spc="-150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The </a:t>
            </a:r>
            <a:pPr algn="ctr" indent="0" marL="0">
              <a:lnSpc>
                <a:spcPts val="6450"/>
              </a:lnSpc>
              <a:buNone/>
            </a:pPr>
            <a:r>
              <a:rPr lang="en-US" altLang="en-US" sz="5400" spc="-150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eight-stage</a:t>
            </a:r>
            <a:pPr algn="ctr" indent="0" marL="0">
              <a:lnSpc>
                <a:spcPts val="6450"/>
              </a:lnSpc>
              <a:buNone/>
            </a:pPr>
            <a:r>
              <a:rPr lang="en-US" sz="5400" spc="-150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 review workflow</a:t>
            </a:r>
            <a:endParaRPr lang="en-US" sz="5400" dirty="0"/>
          </a:p>
        </p:txBody>
      </p:sp>
      <p:pic>
        <p:nvPicPr>
          <p:cNvPr id="4" name="brain8node-Layer_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376" y="2247900"/>
            <a:ext cx="7277174" cy="7277174"/>
          </a:xfrm>
          <a:prstGeom prst="rect">
            <a:avLst/>
          </a:prstGeom>
        </p:spPr>
      </p:pic>
      <p:sp>
        <p:nvSpPr>
          <p:cNvPr id="5" name="headingtext-diagram-GBfF3e-0-1"/>
          <p:cNvSpPr txBox="1"/>
          <p:nvPr/>
        </p:nvSpPr>
        <p:spPr>
          <a:xfrm>
            <a:off x="762000" y="2589461"/>
            <a:ext cx="45481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1. Frame</a:t>
            </a:r>
            <a:endParaRPr lang="en-US" sz="2100" dirty="0"/>
          </a:p>
        </p:txBody>
      </p:sp>
      <p:sp>
        <p:nvSpPr>
          <p:cNvPr id="6" name="bodytext-diagram-GBfF3e-0-1"/>
          <p:cNvSpPr txBox="1"/>
          <p:nvPr/>
        </p:nvSpPr>
        <p:spPr>
          <a:xfrm>
            <a:off x="762000" y="2989511"/>
            <a:ext cx="454818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Define the decision, scope,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lifecycle, owners, and exclusions.</a:t>
            </a:r>
            <a:endParaRPr lang="en-US" sz="2100" dirty="0"/>
          </a:p>
        </p:txBody>
      </p:sp>
      <p:sp>
        <p:nvSpPr>
          <p:cNvPr id="7" name="headingtext-diagram-GBfF3e-1-2"/>
          <p:cNvSpPr txBox="1"/>
          <p:nvPr/>
        </p:nvSpPr>
        <p:spPr>
          <a:xfrm>
            <a:off x="12999021" y="2408486"/>
            <a:ext cx="45577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2. Intake</a:t>
            </a:r>
            <a:endParaRPr lang="en-US" sz="2100" dirty="0"/>
          </a:p>
        </p:txBody>
      </p:sp>
      <p:sp>
        <p:nvSpPr>
          <p:cNvPr id="8" name="bodytext-diagram-GBfF3e-1-2"/>
          <p:cNvSpPr txBox="1"/>
          <p:nvPr/>
        </p:nvSpPr>
        <p:spPr>
          <a:xfrm>
            <a:off x="12999021" y="2808536"/>
            <a:ext cx="4557713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Inventory artifacts, versions,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environments, evidence quality, and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gaps.</a:t>
            </a:r>
            <a:endParaRPr lang="en-US" sz="2100" dirty="0"/>
          </a:p>
        </p:txBody>
      </p:sp>
      <p:sp>
        <p:nvSpPr>
          <p:cNvPr id="9" name="headingtext-diagram-GBfF3e-2-3"/>
          <p:cNvSpPr txBox="1"/>
          <p:nvPr/>
        </p:nvSpPr>
        <p:spPr>
          <a:xfrm>
            <a:off x="12999021" y="4408736"/>
            <a:ext cx="45577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4. Select4. Select4. Select</a:t>
            </a:r>
            <a:endParaRPr lang="en-US" sz="2100" dirty="0"/>
          </a:p>
        </p:txBody>
      </p:sp>
      <p:sp>
        <p:nvSpPr>
          <p:cNvPr id="10" name="bodytext-diagram-GBfF3e-2-3"/>
          <p:cNvSpPr txBox="1"/>
          <p:nvPr/>
        </p:nvSpPr>
        <p:spPr>
          <a:xfrm>
            <a:off x="12999021" y="4808786"/>
            <a:ext cx="45577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Choose representative,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consequential, degraded, and failed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paths.Choose representative,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consequential, degraded, and failed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paths.Choose representative,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consequential, degraded, and failed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paths.</a:t>
            </a:r>
            <a:endParaRPr lang="en-US" sz="2100" dirty="0"/>
          </a:p>
        </p:txBody>
      </p:sp>
      <p:sp>
        <p:nvSpPr>
          <p:cNvPr id="11" name="headingtext-diagram-GBfF3e-3-4"/>
          <p:cNvSpPr txBox="1"/>
          <p:nvPr/>
        </p:nvSpPr>
        <p:spPr>
          <a:xfrm>
            <a:off x="12999021" y="6228011"/>
            <a:ext cx="45577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6. Write findings6. Write findings6. Write findings</a:t>
            </a:r>
            <a:endParaRPr lang="en-US" sz="2100" dirty="0"/>
          </a:p>
        </p:txBody>
      </p:sp>
      <p:sp>
        <p:nvSpPr>
          <p:cNvPr id="12" name="bodytext-diagram-GBfF3e-3-4"/>
          <p:cNvSpPr txBox="1"/>
          <p:nvPr/>
        </p:nvSpPr>
        <p:spPr>
          <a:xfrm>
            <a:off x="12999021" y="6628061"/>
            <a:ext cx="45577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Convert demonstrated failure paths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into atomic causal findings.Convert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demonstrated failure paths into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atomic causal findings.Convert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demonstrated failure paths into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atomic causal findings.</a:t>
            </a:r>
            <a:endParaRPr lang="en-US" sz="2100" dirty="0"/>
          </a:p>
        </p:txBody>
      </p:sp>
      <p:sp>
        <p:nvSpPr>
          <p:cNvPr id="13" name="headingtext-diagram-GBfF3e-4-5"/>
          <p:cNvSpPr txBox="1"/>
          <p:nvPr/>
        </p:nvSpPr>
        <p:spPr>
          <a:xfrm>
            <a:off x="12999021" y="8047286"/>
            <a:ext cx="455771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8. Decide and hand off8. Decide and hand off8. Decide and hand off</a:t>
            </a:r>
            <a:endParaRPr lang="en-US" sz="2100" dirty="0"/>
          </a:p>
        </p:txBody>
      </p:sp>
      <p:sp>
        <p:nvSpPr>
          <p:cNvPr id="14" name="bodytext-diagram-GBfF3e-4-5"/>
          <p:cNvSpPr txBox="1"/>
          <p:nvPr/>
        </p:nvSpPr>
        <p:spPr>
          <a:xfrm>
            <a:off x="12999021" y="8447336"/>
            <a:ext cx="4557713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Record the verdict, conditions,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residual risks, expiry, and next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trigger.Record the verdict,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conditions, residual risks, expiry,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and next trigger.Record the verdict,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conditions, residual risks, expiry,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and next trigger.</a:t>
            </a:r>
            <a:endParaRPr lang="en-US" sz="2100" dirty="0"/>
          </a:p>
        </p:txBody>
      </p:sp>
      <p:sp>
        <p:nvSpPr>
          <p:cNvPr id="15" name="headingtext-diagram-GBfF3e-5-6"/>
          <p:cNvSpPr txBox="1"/>
          <p:nvPr/>
        </p:nvSpPr>
        <p:spPr>
          <a:xfrm>
            <a:off x="762000" y="7815114"/>
            <a:ext cx="45481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7. Sequence actions7. Sequence actions7. Sequence actions</a:t>
            </a:r>
            <a:endParaRPr lang="en-US" sz="2100" dirty="0"/>
          </a:p>
        </p:txBody>
      </p:sp>
      <p:sp>
        <p:nvSpPr>
          <p:cNvPr id="16" name="bodytext-diagram-GBfF3e-5-6"/>
          <p:cNvSpPr txBox="1"/>
          <p:nvPr/>
        </p:nvSpPr>
        <p:spPr>
          <a:xfrm>
            <a:off x="762000" y="8215164"/>
            <a:ext cx="4548188" cy="1282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Define containment,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recovery/observability, capability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changes, owners, and acceptance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evidence.Define containment,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recovery/observability, capability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changes, owners, and acceptance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evidence.Define containment,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recovery/observability, capability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changes, owners, and acceptance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evidence.</a:t>
            </a:r>
            <a:endParaRPr lang="en-US" sz="2100" dirty="0"/>
          </a:p>
        </p:txBody>
      </p:sp>
      <p:sp>
        <p:nvSpPr>
          <p:cNvPr id="17" name="headingtext-diagram-GBfF3e-6-7"/>
          <p:cNvSpPr txBox="1"/>
          <p:nvPr/>
        </p:nvSpPr>
        <p:spPr>
          <a:xfrm>
            <a:off x="762000" y="6229201"/>
            <a:ext cx="45481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5. Test hypotheses5. Test hypotheses5. Test hypotheses</a:t>
            </a:r>
            <a:endParaRPr lang="en-US" sz="2100" dirty="0"/>
          </a:p>
        </p:txBody>
      </p:sp>
      <p:sp>
        <p:nvSpPr>
          <p:cNvPr id="18" name="bodytext-diagram-GBfF3e-6-7"/>
          <p:cNvSpPr txBox="1"/>
          <p:nvPr/>
        </p:nvSpPr>
        <p:spPr>
          <a:xfrm>
            <a:off x="762000" y="6629251"/>
            <a:ext cx="454818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Ask what can fail, exceed authority,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evade detection, or resist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recovery.Ask what can fail, exceed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authority, evade detection, or resist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recovery.Ask what can fail, exceed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authority, evade detection, or resist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recovery.</a:t>
            </a:r>
            <a:endParaRPr lang="en-US" sz="2100" dirty="0"/>
          </a:p>
        </p:txBody>
      </p:sp>
      <p:sp>
        <p:nvSpPr>
          <p:cNvPr id="19" name="headingtext-diagram-GBfF3e-7-8"/>
          <p:cNvSpPr txBox="1"/>
          <p:nvPr/>
        </p:nvSpPr>
        <p:spPr>
          <a:xfrm>
            <a:off x="762000" y="4409926"/>
            <a:ext cx="45481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3. Reconstruct</a:t>
            </a:r>
            <a:endParaRPr lang="en-US" sz="2100" dirty="0"/>
          </a:p>
        </p:txBody>
      </p:sp>
      <p:sp>
        <p:nvSpPr>
          <p:cNvPr id="20" name="bodytext-diagram-GBfF3e-7-8"/>
          <p:cNvSpPr txBox="1"/>
          <p:nvPr/>
        </p:nvSpPr>
        <p:spPr>
          <a:xfrm>
            <a:off x="762000" y="4809976"/>
            <a:ext cx="454818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Build the as-built system, agent,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state, data, and control views.Build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the as-built system, agent, state,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data, and control views.Build the as-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built system, agent, state, data, and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control views.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317c5b7-f10a-4a0e-9de8-9b100033e1d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762000"/>
            <a:ext cx="16797338" cy="920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6450"/>
              </a:lnSpc>
              <a:buNone/>
            </a:pPr>
            <a:r>
              <a:rPr lang="en-US" sz="5400" spc="-150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The unit of review is a </a:t>
            </a:r>
            <a:pPr algn="ctr" indent="0" marL="0">
              <a:lnSpc>
                <a:spcPts val="6450"/>
              </a:lnSpc>
              <a:buNone/>
            </a:pPr>
            <a:r>
              <a:rPr lang="en-US" altLang="en-US" sz="5400" spc="-150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trajectory</a:t>
            </a:r>
            <a:endParaRPr lang="en-US" sz="5400" dirty="0"/>
          </a:p>
        </p:txBody>
      </p:sp>
      <p:pic>
        <p:nvPicPr>
          <p:cNvPr id="4" name="dynamiccycle6node-layer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1150" y="3086100"/>
            <a:ext cx="5365700" cy="6438900"/>
          </a:xfrm>
          <a:prstGeom prst="rect">
            <a:avLst/>
          </a:prstGeom>
        </p:spPr>
      </p:pic>
      <p:sp>
        <p:nvSpPr>
          <p:cNvPr id="5" name="headingtext-diagram-a50Cpb-0-1"/>
          <p:cNvSpPr txBox="1"/>
          <p:nvPr/>
        </p:nvSpPr>
        <p:spPr>
          <a:xfrm>
            <a:off x="762000" y="3771528"/>
            <a:ext cx="5500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Success Path</a:t>
            </a:r>
            <a:endParaRPr lang="en-US" sz="2100" dirty="0"/>
          </a:p>
        </p:txBody>
      </p:sp>
      <p:sp>
        <p:nvSpPr>
          <p:cNvPr id="6" name="bodytext-diagram-a50Cpb-0-1"/>
          <p:cNvSpPr txBox="1"/>
          <p:nvPr/>
        </p:nvSpPr>
        <p:spPr>
          <a:xfrm>
            <a:off x="762000" y="4171578"/>
            <a:ext cx="55006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Representative successful path</a:t>
            </a:r>
            <a:endParaRPr lang="en-US" sz="2100" dirty="0"/>
          </a:p>
        </p:txBody>
      </p:sp>
      <p:sp>
        <p:nvSpPr>
          <p:cNvPr id="7" name="headingtext-diagram-a50Cpb-1-2"/>
          <p:cNvSpPr txBox="1"/>
          <p:nvPr/>
        </p:nvSpPr>
        <p:spPr>
          <a:xfrm>
            <a:off x="12042130" y="3771528"/>
            <a:ext cx="55197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High-Consequence</a:t>
            </a:r>
            <a:endParaRPr lang="en-US" sz="2100" dirty="0"/>
          </a:p>
        </p:txBody>
      </p:sp>
      <p:sp>
        <p:nvSpPr>
          <p:cNvPr id="8" name="bodytext-diagram-a50Cpb-1-2"/>
          <p:cNvSpPr txBox="1"/>
          <p:nvPr/>
        </p:nvSpPr>
        <p:spPr>
          <a:xfrm>
            <a:off x="12042130" y="4171578"/>
            <a:ext cx="55197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High-consequence or high-autonomy path</a:t>
            </a:r>
            <a:endParaRPr lang="en-US" sz="2100" dirty="0"/>
          </a:p>
        </p:txBody>
      </p:sp>
      <p:sp>
        <p:nvSpPr>
          <p:cNvPr id="9" name="headingtext-diagram-a50Cpb-2-3"/>
          <p:cNvSpPr txBox="1"/>
          <p:nvPr/>
        </p:nvSpPr>
        <p:spPr>
          <a:xfrm>
            <a:off x="12042130" y="5917853"/>
            <a:ext cx="55197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Degraded</a:t>
            </a:r>
            <a:endParaRPr lang="en-US" sz="2100" dirty="0"/>
          </a:p>
        </p:txBody>
      </p:sp>
      <p:sp>
        <p:nvSpPr>
          <p:cNvPr id="10" name="bodytext-diagram-a50Cpb-2-3"/>
          <p:cNvSpPr txBox="1"/>
          <p:nvPr/>
        </p:nvSpPr>
        <p:spPr>
          <a:xfrm>
            <a:off x="12042130" y="6317903"/>
            <a:ext cx="55197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Degraded dependency or timeout path</a:t>
            </a:r>
            <a:endParaRPr lang="en-US" sz="2100" dirty="0"/>
          </a:p>
        </p:txBody>
      </p:sp>
      <p:sp>
        <p:nvSpPr>
          <p:cNvPr id="11" name="headingtext-diagram-a50Cpb-3-4"/>
          <p:cNvSpPr txBox="1"/>
          <p:nvPr/>
        </p:nvSpPr>
        <p:spPr>
          <a:xfrm>
            <a:off x="12042130" y="8064178"/>
            <a:ext cx="55197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Recovery</a:t>
            </a:r>
            <a:endParaRPr lang="en-US" sz="2100" dirty="0"/>
          </a:p>
        </p:txBody>
      </p:sp>
      <p:sp>
        <p:nvSpPr>
          <p:cNvPr id="12" name="bodytext-diagram-a50Cpb-3-4"/>
          <p:cNvSpPr txBox="1"/>
          <p:nvPr/>
        </p:nvSpPr>
        <p:spPr>
          <a:xfrm>
            <a:off x="12042130" y="8464228"/>
            <a:ext cx="55197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Interruption or recovery path</a:t>
            </a:r>
            <a:endParaRPr lang="en-US" sz="2100" dirty="0"/>
          </a:p>
        </p:txBody>
      </p:sp>
      <p:sp>
        <p:nvSpPr>
          <p:cNvPr id="13" name="headingtext-diagram-a50Cpb-4-5"/>
          <p:cNvSpPr txBox="1"/>
          <p:nvPr/>
        </p:nvSpPr>
        <p:spPr>
          <a:xfrm>
            <a:off x="762000" y="8065443"/>
            <a:ext cx="5500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Out-of-Scope</a:t>
            </a:r>
            <a:endParaRPr lang="en-US" sz="2100" dirty="0"/>
          </a:p>
        </p:txBody>
      </p:sp>
      <p:sp>
        <p:nvSpPr>
          <p:cNvPr id="14" name="bodytext-diagram-a50Cpb-4-5"/>
          <p:cNvSpPr txBox="1"/>
          <p:nvPr/>
        </p:nvSpPr>
        <p:spPr>
          <a:xfrm>
            <a:off x="762000" y="8465493"/>
            <a:ext cx="55006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Unauthorized or out-of-scope request</a:t>
            </a:r>
            <a:endParaRPr lang="en-US" sz="2100" dirty="0"/>
          </a:p>
        </p:txBody>
      </p:sp>
      <p:sp>
        <p:nvSpPr>
          <p:cNvPr id="15" name="headingtext-diagram-a50Cpb-5-6"/>
          <p:cNvSpPr txBox="1"/>
          <p:nvPr/>
        </p:nvSpPr>
        <p:spPr>
          <a:xfrm>
            <a:off x="762000" y="5917853"/>
            <a:ext cx="55006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Failure</a:t>
            </a:r>
            <a:endParaRPr lang="en-US" sz="2100" dirty="0"/>
          </a:p>
        </p:txBody>
      </p:sp>
      <p:sp>
        <p:nvSpPr>
          <p:cNvPr id="16" name="bodytext-diagram-a50Cpb-5-6"/>
          <p:cNvSpPr txBox="1"/>
          <p:nvPr/>
        </p:nvSpPr>
        <p:spPr>
          <a:xfrm>
            <a:off x="762000" y="6317903"/>
            <a:ext cx="55006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Real production failure where available</a:t>
            </a:r>
            <a:endParaRPr lang="en-US" sz="2100" dirty="0"/>
          </a:p>
        </p:txBody>
      </p:sp>
      <p:sp>
        <p:nvSpPr>
          <p:cNvPr id="17" name="headingtext-diagram-a50Cpb-0-commonpoint-start-1"/>
          <p:cNvSpPr txBox="1"/>
          <p:nvPr/>
        </p:nvSpPr>
        <p:spPr>
          <a:xfrm>
            <a:off x="7534275" y="5981626"/>
            <a:ext cx="32527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Required</a:t>
            </a:r>
            <a:pPr algn="ctr" indent="0" marL="0">
              <a:lnSpc>
                <a:spcPts val="25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Trajectory Classes</a:t>
            </a:r>
            <a:endParaRPr lang="en-US" sz="2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bc36dc8-2eb8-443d-bb4d-94b50ba8636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sp>
        <p:nvSpPr>
          <p:cNvPr id="3" name="cs-rhyme_v2-design-shape-style-6-a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60000">
                <a:srgbClr val="F44D4D">
                  <a:alpha val="0"/>
                </a:srgbClr>
              </a:gs>
              <a:gs pos="100000">
                <a:srgbClr val="F44D4D">
                  <a:alpha val="30000"/>
                </a:srgbClr>
              </a:gs>
            </a:gsLst>
            <a:lin ang="7620000" scaled="0"/>
          </a:gradFill>
          <a:ln/>
        </p:spPr>
      </p:sp>
      <p:pic>
        <p:nvPicPr>
          <p:cNvPr id="4" name="cs-rhyme_v2-design-shape-style-6-b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400800" y="3188940"/>
            <a:ext cx="18288000" cy="4733925"/>
          </a:xfrm>
          <a:prstGeom prst="rect">
            <a:avLst/>
          </a:prstGeom>
        </p:spPr>
      </p:pic>
      <p:pic>
        <p:nvPicPr>
          <p:cNvPr id="5" name="img-image-diagram-oM5L7s-0" descr="preencoded.png">    </p:cNvPr>
          <p:cNvPicPr>
            <a:picLocks noChangeAspect="1"/>
          </p:cNvPicPr>
          <p:nvPr/>
        </p:nvPicPr>
        <p:blipFill>
          <a:blip r:embed="rId2"/>
          <a:srcRect l="4496" t="0" r="4498" b="0"/>
          <a:stretch>
            <a:fillRect/>
          </a:stretch>
        </p:blipFill>
        <p:spPr>
          <a:xfrm>
            <a:off x="0" y="0"/>
            <a:ext cx="6553200" cy="10287000"/>
          </a:xfrm>
          <a:prstGeom prst="rect">
            <a:avLst/>
          </a:prstGeom>
        </p:spPr>
      </p:pic>
      <p:sp>
        <p:nvSpPr>
          <p:cNvPr id="6" name="Title 3"/>
          <p:cNvSpPr txBox="1"/>
          <p:nvPr/>
        </p:nvSpPr>
        <p:spPr>
          <a:xfrm>
            <a:off x="7315200" y="762000"/>
            <a:ext cx="10244138" cy="1434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A concern becomes a </a:t>
            </a:r>
            <a:pPr algn="l" indent="0" marL="0">
              <a:lnSpc>
                <a:spcPts val="5250"/>
              </a:lnSpc>
              <a:buNone/>
            </a:pPr>
            <a:r>
              <a:rPr lang="en-US" altLang="en-US" sz="4200" spc="-113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finding</a:t>
            </a:r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 only</a:t>
            </a:r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when the system demonstrates it</a:t>
            </a:r>
            <a:endParaRPr lang="en-US" sz="4200" dirty="0"/>
          </a:p>
        </p:txBody>
      </p:sp>
      <p:sp>
        <p:nvSpPr>
          <p:cNvPr id="7" name="node-diagram-rQEYGv-0"/>
          <p:cNvSpPr/>
          <p:nvPr/>
        </p:nvSpPr>
        <p:spPr>
          <a:xfrm>
            <a:off x="7315200" y="3067050"/>
            <a:ext cx="3248025" cy="2381250"/>
          </a:xfrm>
          <a:prstGeom prst="roundRect">
            <a:avLst>
              <a:gd name="adj" fmla="val 6400"/>
            </a:avLst>
          </a:prstGeom>
          <a:solidFill>
            <a:srgbClr val="FCFCFC"/>
          </a:solidFill>
          <a:ln/>
        </p:spPr>
      </p:sp>
      <p:sp>
        <p:nvSpPr>
          <p:cNvPr id="8" name="::before"/>
          <p:cNvSpPr/>
          <p:nvPr/>
        </p:nvSpPr>
        <p:spPr>
          <a:xfrm>
            <a:off x="7315200" y="3067050"/>
            <a:ext cx="3251149" cy="2381250"/>
          </a:xfrm>
          <a:prstGeom prst="roundRect">
            <a:avLst>
              <a:gd name="adj" fmla="val 6400"/>
            </a:avLst>
          </a:prstGeom>
          <a:solidFill>
            <a:srgbClr val="FFFFFF">
              <a:alpha val="0"/>
            </a:srgbClr>
          </a:solidFill>
          <a:ln w="28575">
            <a:gradFill>
              <a:gsLst>
                <a:gs pos="0">
                  <a:srgbClr val="F44D4D">
                    <a:alpha val="50000"/>
                  </a:srgbClr>
                </a:gs>
                <a:gs pos="8333">
                  <a:srgbClr val="F44D4D">
                    <a:alpha val="46250"/>
                  </a:srgbClr>
                </a:gs>
                <a:gs pos="16667">
                  <a:srgbClr val="F34C4E">
                    <a:alpha val="42500"/>
                  </a:srgbClr>
                </a:gs>
                <a:gs pos="25000">
                  <a:srgbClr val="F34C4E">
                    <a:alpha val="38750"/>
                  </a:srgbClr>
                </a:gs>
                <a:gs pos="33333">
                  <a:srgbClr val="F34B4F">
                    <a:alpha val="35000"/>
                  </a:srgbClr>
                </a:gs>
                <a:gs pos="41667">
                  <a:srgbClr val="F24A4F">
                    <a:alpha val="31250"/>
                  </a:srgbClr>
                </a:gs>
                <a:gs pos="50000">
                  <a:srgbClr val="F24950">
                    <a:alpha val="27500"/>
                  </a:srgbClr>
                </a:gs>
                <a:gs pos="58333">
                  <a:srgbClr val="F14851">
                    <a:alpha val="23750"/>
                  </a:srgbClr>
                </a:gs>
                <a:gs pos="66667">
                  <a:srgbClr val="F04752">
                    <a:alpha val="20000"/>
                  </a:srgbClr>
                </a:gs>
                <a:gs pos="75000">
                  <a:srgbClr val="EE4454">
                    <a:alpha val="16250"/>
                  </a:srgbClr>
                </a:gs>
                <a:gs pos="83333">
                  <a:srgbClr val="EB4058">
                    <a:alpha val="12500"/>
                  </a:srgbClr>
                </a:gs>
                <a:gs pos="91667">
                  <a:srgbClr val="E6395E">
                    <a:alpha val="8750"/>
                  </a:srgbClr>
                </a:gs>
                <a:gs pos="100000">
                  <a:srgbClr val="DA266D">
                    <a:alpha val="5000"/>
                  </a:srgbClr>
                </a:gs>
              </a:gsLst>
              <a:lin ang="16200000" scaled="0"/>
            </a:gradFill>
            <a:prstDash val="solid"/>
          </a:ln>
        </p:spPr>
      </p:sp>
      <p:sp>
        <p:nvSpPr>
          <p:cNvPr id="9" name="headingtext-diagram-rQEYGv-0-1"/>
          <p:cNvSpPr txBox="1"/>
          <p:nvPr/>
        </p:nvSpPr>
        <p:spPr>
          <a:xfrm>
            <a:off x="7734300" y="3409950"/>
            <a:ext cx="24431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Condition</a:t>
            </a:r>
            <a:endParaRPr lang="en-US" sz="2100" dirty="0"/>
          </a:p>
        </p:txBody>
      </p:sp>
      <p:sp>
        <p:nvSpPr>
          <p:cNvPr id="10" name="bodytext-diagram-rQEYGv-0-1"/>
          <p:cNvSpPr txBox="1"/>
          <p:nvPr/>
        </p:nvSpPr>
        <p:spPr>
          <a:xfrm>
            <a:off x="7734300" y="3810000"/>
            <a:ext cx="2443163" cy="13963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External payment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write and internal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checkpoint commit are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independent.</a:t>
            </a:r>
            <a:endParaRPr lang="en-US" sz="1800" dirty="0"/>
          </a:p>
        </p:txBody>
      </p:sp>
      <p:sp>
        <p:nvSpPr>
          <p:cNvPr id="11" name="node-diagram-rQEYGv-1"/>
          <p:cNvSpPr/>
          <p:nvPr/>
        </p:nvSpPr>
        <p:spPr>
          <a:xfrm>
            <a:off x="10794950" y="3067050"/>
            <a:ext cx="3248025" cy="2381250"/>
          </a:xfrm>
          <a:prstGeom prst="roundRect">
            <a:avLst>
              <a:gd name="adj" fmla="val 6400"/>
            </a:avLst>
          </a:prstGeom>
          <a:solidFill>
            <a:srgbClr val="FCFCFC"/>
          </a:solidFill>
          <a:ln/>
        </p:spPr>
      </p:sp>
      <p:sp>
        <p:nvSpPr>
          <p:cNvPr id="12" name="::before"/>
          <p:cNvSpPr/>
          <p:nvPr/>
        </p:nvSpPr>
        <p:spPr>
          <a:xfrm>
            <a:off x="10794950" y="3067050"/>
            <a:ext cx="3251225" cy="2381250"/>
          </a:xfrm>
          <a:prstGeom prst="roundRect">
            <a:avLst>
              <a:gd name="adj" fmla="val 6400"/>
            </a:avLst>
          </a:prstGeom>
          <a:solidFill>
            <a:srgbClr val="FFFFFF">
              <a:alpha val="0"/>
            </a:srgbClr>
          </a:solidFill>
          <a:ln w="28575">
            <a:gradFill>
              <a:gsLst>
                <a:gs pos="0">
                  <a:srgbClr val="F44D4D">
                    <a:alpha val="50000"/>
                  </a:srgbClr>
                </a:gs>
                <a:gs pos="8333">
                  <a:srgbClr val="F44D4D">
                    <a:alpha val="46250"/>
                  </a:srgbClr>
                </a:gs>
                <a:gs pos="16667">
                  <a:srgbClr val="F34C4E">
                    <a:alpha val="42500"/>
                  </a:srgbClr>
                </a:gs>
                <a:gs pos="25000">
                  <a:srgbClr val="F34C4E">
                    <a:alpha val="38750"/>
                  </a:srgbClr>
                </a:gs>
                <a:gs pos="33333">
                  <a:srgbClr val="F34B4F">
                    <a:alpha val="35000"/>
                  </a:srgbClr>
                </a:gs>
                <a:gs pos="41667">
                  <a:srgbClr val="F24A4F">
                    <a:alpha val="31250"/>
                  </a:srgbClr>
                </a:gs>
                <a:gs pos="50000">
                  <a:srgbClr val="F24950">
                    <a:alpha val="27500"/>
                  </a:srgbClr>
                </a:gs>
                <a:gs pos="58333">
                  <a:srgbClr val="F14851">
                    <a:alpha val="23750"/>
                  </a:srgbClr>
                </a:gs>
                <a:gs pos="66667">
                  <a:srgbClr val="F04752">
                    <a:alpha val="20000"/>
                  </a:srgbClr>
                </a:gs>
                <a:gs pos="75000">
                  <a:srgbClr val="EE4454">
                    <a:alpha val="16250"/>
                  </a:srgbClr>
                </a:gs>
                <a:gs pos="83333">
                  <a:srgbClr val="EB4058">
                    <a:alpha val="12500"/>
                  </a:srgbClr>
                </a:gs>
                <a:gs pos="91667">
                  <a:srgbClr val="E6395E">
                    <a:alpha val="8750"/>
                  </a:srgbClr>
                </a:gs>
                <a:gs pos="100000">
                  <a:srgbClr val="DA266D">
                    <a:alpha val="5000"/>
                  </a:srgbClr>
                </a:gs>
              </a:gsLst>
              <a:lin ang="16200000" scaled="0"/>
            </a:gradFill>
            <a:prstDash val="solid"/>
          </a:ln>
        </p:spPr>
      </p:sp>
      <p:sp>
        <p:nvSpPr>
          <p:cNvPr id="13" name="headingtext-diagram-rQEYGv-1-2"/>
          <p:cNvSpPr txBox="1"/>
          <p:nvPr/>
        </p:nvSpPr>
        <p:spPr>
          <a:xfrm>
            <a:off x="11214050" y="3409950"/>
            <a:ext cx="24431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Trigger</a:t>
            </a:r>
            <a:endParaRPr lang="en-US" sz="2100" dirty="0"/>
          </a:p>
        </p:txBody>
      </p:sp>
      <p:sp>
        <p:nvSpPr>
          <p:cNvPr id="14" name="bodytext-diagram-rQEYGv-1-2"/>
          <p:cNvSpPr txBox="1"/>
          <p:nvPr/>
        </p:nvSpPr>
        <p:spPr>
          <a:xfrm>
            <a:off x="11214050" y="3810000"/>
            <a:ext cx="2443163" cy="1072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Worker terminates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after the payment API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returns success.</a:t>
            </a:r>
            <a:endParaRPr lang="en-US" sz="1800" dirty="0"/>
          </a:p>
        </p:txBody>
      </p:sp>
      <p:sp>
        <p:nvSpPr>
          <p:cNvPr id="15" name="node-diagram-rQEYGv-2"/>
          <p:cNvSpPr/>
          <p:nvPr/>
        </p:nvSpPr>
        <p:spPr>
          <a:xfrm>
            <a:off x="14274775" y="3067050"/>
            <a:ext cx="3248025" cy="2381250"/>
          </a:xfrm>
          <a:prstGeom prst="roundRect">
            <a:avLst>
              <a:gd name="adj" fmla="val 6400"/>
            </a:avLst>
          </a:prstGeom>
          <a:solidFill>
            <a:srgbClr val="FCFCFC"/>
          </a:solidFill>
          <a:ln/>
        </p:spPr>
      </p:sp>
      <p:sp>
        <p:nvSpPr>
          <p:cNvPr id="16" name="::before"/>
          <p:cNvSpPr/>
          <p:nvPr/>
        </p:nvSpPr>
        <p:spPr>
          <a:xfrm>
            <a:off x="14274775" y="3067050"/>
            <a:ext cx="3251225" cy="2381250"/>
          </a:xfrm>
          <a:prstGeom prst="roundRect">
            <a:avLst>
              <a:gd name="adj" fmla="val 6400"/>
            </a:avLst>
          </a:prstGeom>
          <a:solidFill>
            <a:srgbClr val="FFFFFF">
              <a:alpha val="0"/>
            </a:srgbClr>
          </a:solidFill>
          <a:ln w="28575">
            <a:gradFill>
              <a:gsLst>
                <a:gs pos="0">
                  <a:srgbClr val="F44D4D">
                    <a:alpha val="50000"/>
                  </a:srgbClr>
                </a:gs>
                <a:gs pos="8333">
                  <a:srgbClr val="F44D4D">
                    <a:alpha val="46250"/>
                  </a:srgbClr>
                </a:gs>
                <a:gs pos="16667">
                  <a:srgbClr val="F34C4E">
                    <a:alpha val="42500"/>
                  </a:srgbClr>
                </a:gs>
                <a:gs pos="25000">
                  <a:srgbClr val="F34C4E">
                    <a:alpha val="38750"/>
                  </a:srgbClr>
                </a:gs>
                <a:gs pos="33333">
                  <a:srgbClr val="F34B4F">
                    <a:alpha val="35000"/>
                  </a:srgbClr>
                </a:gs>
                <a:gs pos="41667">
                  <a:srgbClr val="F24A4F">
                    <a:alpha val="31250"/>
                  </a:srgbClr>
                </a:gs>
                <a:gs pos="50000">
                  <a:srgbClr val="F24950">
                    <a:alpha val="27500"/>
                  </a:srgbClr>
                </a:gs>
                <a:gs pos="58333">
                  <a:srgbClr val="F14851">
                    <a:alpha val="23750"/>
                  </a:srgbClr>
                </a:gs>
                <a:gs pos="66667">
                  <a:srgbClr val="F04752">
                    <a:alpha val="20000"/>
                  </a:srgbClr>
                </a:gs>
                <a:gs pos="75000">
                  <a:srgbClr val="EE4454">
                    <a:alpha val="16250"/>
                  </a:srgbClr>
                </a:gs>
                <a:gs pos="83333">
                  <a:srgbClr val="EB4058">
                    <a:alpha val="12500"/>
                  </a:srgbClr>
                </a:gs>
                <a:gs pos="91667">
                  <a:srgbClr val="E6395E">
                    <a:alpha val="8750"/>
                  </a:srgbClr>
                </a:gs>
                <a:gs pos="100000">
                  <a:srgbClr val="DA266D">
                    <a:alpha val="5000"/>
                  </a:srgbClr>
                </a:gs>
              </a:gsLst>
              <a:lin ang="16200000" scaled="0"/>
            </a:gradFill>
            <a:prstDash val="solid"/>
          </a:ln>
        </p:spPr>
      </p:sp>
      <p:sp>
        <p:nvSpPr>
          <p:cNvPr id="17" name="headingtext-diagram-rQEYGv-2-3"/>
          <p:cNvSpPr txBox="1"/>
          <p:nvPr/>
        </p:nvSpPr>
        <p:spPr>
          <a:xfrm>
            <a:off x="14693875" y="3409950"/>
            <a:ext cx="24431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Failure</a:t>
            </a:r>
            <a:endParaRPr lang="en-US" sz="2100" dirty="0"/>
          </a:p>
        </p:txBody>
      </p:sp>
      <p:sp>
        <p:nvSpPr>
          <p:cNvPr id="18" name="bodytext-diagram-rQEYGv-2-3"/>
          <p:cNvSpPr txBox="1"/>
          <p:nvPr/>
        </p:nvSpPr>
        <p:spPr>
          <a:xfrm>
            <a:off x="14693875" y="3810000"/>
            <a:ext cx="2443163" cy="1072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Recovery replays the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uncheckpointed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payment step.</a:t>
            </a:r>
            <a:endParaRPr lang="en-US" sz="1800" dirty="0"/>
          </a:p>
        </p:txBody>
      </p:sp>
      <p:sp>
        <p:nvSpPr>
          <p:cNvPr id="19" name="node-diagram-rQEYGv-3"/>
          <p:cNvSpPr/>
          <p:nvPr/>
        </p:nvSpPr>
        <p:spPr>
          <a:xfrm>
            <a:off x="7315200" y="5676900"/>
            <a:ext cx="4991100" cy="2381250"/>
          </a:xfrm>
          <a:prstGeom prst="roundRect">
            <a:avLst>
              <a:gd name="adj" fmla="val 6400"/>
            </a:avLst>
          </a:prstGeom>
          <a:solidFill>
            <a:srgbClr val="FCFCFC"/>
          </a:solidFill>
          <a:ln/>
        </p:spPr>
      </p:sp>
      <p:sp>
        <p:nvSpPr>
          <p:cNvPr id="20" name="::before"/>
          <p:cNvSpPr/>
          <p:nvPr/>
        </p:nvSpPr>
        <p:spPr>
          <a:xfrm>
            <a:off x="7315200" y="5676900"/>
            <a:ext cx="4991100" cy="2381250"/>
          </a:xfrm>
          <a:prstGeom prst="roundRect">
            <a:avLst>
              <a:gd name="adj" fmla="val 6400"/>
            </a:avLst>
          </a:prstGeom>
          <a:solidFill>
            <a:srgbClr val="FFFFFF">
              <a:alpha val="0"/>
            </a:srgbClr>
          </a:solidFill>
          <a:ln w="28575">
            <a:gradFill>
              <a:gsLst>
                <a:gs pos="0">
                  <a:srgbClr val="F44D4D">
                    <a:alpha val="50000"/>
                  </a:srgbClr>
                </a:gs>
                <a:gs pos="8333">
                  <a:srgbClr val="F44D4D">
                    <a:alpha val="46250"/>
                  </a:srgbClr>
                </a:gs>
                <a:gs pos="16667">
                  <a:srgbClr val="F34C4E">
                    <a:alpha val="42500"/>
                  </a:srgbClr>
                </a:gs>
                <a:gs pos="25000">
                  <a:srgbClr val="F34C4E">
                    <a:alpha val="38750"/>
                  </a:srgbClr>
                </a:gs>
                <a:gs pos="33333">
                  <a:srgbClr val="F34B4F">
                    <a:alpha val="35000"/>
                  </a:srgbClr>
                </a:gs>
                <a:gs pos="41667">
                  <a:srgbClr val="F24A4F">
                    <a:alpha val="31250"/>
                  </a:srgbClr>
                </a:gs>
                <a:gs pos="50000">
                  <a:srgbClr val="F24950">
                    <a:alpha val="27500"/>
                  </a:srgbClr>
                </a:gs>
                <a:gs pos="58333">
                  <a:srgbClr val="F14851">
                    <a:alpha val="23750"/>
                  </a:srgbClr>
                </a:gs>
                <a:gs pos="66667">
                  <a:srgbClr val="F04752">
                    <a:alpha val="20000"/>
                  </a:srgbClr>
                </a:gs>
                <a:gs pos="75000">
                  <a:srgbClr val="EE4454">
                    <a:alpha val="16250"/>
                  </a:srgbClr>
                </a:gs>
                <a:gs pos="83333">
                  <a:srgbClr val="EB4058">
                    <a:alpha val="12500"/>
                  </a:srgbClr>
                </a:gs>
                <a:gs pos="91667">
                  <a:srgbClr val="E6395E">
                    <a:alpha val="8750"/>
                  </a:srgbClr>
                </a:gs>
                <a:gs pos="100000">
                  <a:srgbClr val="DA266D">
                    <a:alpha val="5000"/>
                  </a:srgbClr>
                </a:gs>
              </a:gsLst>
              <a:lin ang="16200000" scaled="0"/>
            </a:gradFill>
            <a:prstDash val="solid"/>
          </a:ln>
        </p:spPr>
      </p:sp>
      <p:sp>
        <p:nvSpPr>
          <p:cNvPr id="21" name="headingtext-diagram-rQEYGv-3-4"/>
          <p:cNvSpPr txBox="1"/>
          <p:nvPr/>
        </p:nvSpPr>
        <p:spPr>
          <a:xfrm>
            <a:off x="7734300" y="6019800"/>
            <a:ext cx="35861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Consequence</a:t>
            </a:r>
            <a:endParaRPr lang="en-US" sz="2100" dirty="0"/>
          </a:p>
        </p:txBody>
      </p:sp>
      <p:sp>
        <p:nvSpPr>
          <p:cNvPr id="22" name="bodytext-diagram-rQEYGv-3-4"/>
          <p:cNvSpPr txBox="1"/>
          <p:nvPr/>
        </p:nvSpPr>
        <p:spPr>
          <a:xfrm>
            <a:off x="7734300" y="6419850"/>
            <a:ext cx="35861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 duplicate financial effect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occurs.</a:t>
            </a:r>
            <a:endParaRPr lang="en-US" sz="1800" dirty="0"/>
          </a:p>
        </p:txBody>
      </p:sp>
      <p:sp>
        <p:nvSpPr>
          <p:cNvPr id="23" name="node-diagram-rQEYGv-4"/>
          <p:cNvSpPr/>
          <p:nvPr/>
        </p:nvSpPr>
        <p:spPr>
          <a:xfrm>
            <a:off x="12534900" y="5676900"/>
            <a:ext cx="4991100" cy="2381250"/>
          </a:xfrm>
          <a:prstGeom prst="roundRect">
            <a:avLst>
              <a:gd name="adj" fmla="val 6400"/>
            </a:avLst>
          </a:prstGeom>
          <a:solidFill>
            <a:srgbClr val="FCFCFC"/>
          </a:solidFill>
          <a:ln/>
        </p:spPr>
      </p:sp>
      <p:sp>
        <p:nvSpPr>
          <p:cNvPr id="24" name="::before"/>
          <p:cNvSpPr/>
          <p:nvPr/>
        </p:nvSpPr>
        <p:spPr>
          <a:xfrm>
            <a:off x="12534900" y="5676900"/>
            <a:ext cx="4991100" cy="2381250"/>
          </a:xfrm>
          <a:prstGeom prst="roundRect">
            <a:avLst>
              <a:gd name="adj" fmla="val 6400"/>
            </a:avLst>
          </a:prstGeom>
          <a:solidFill>
            <a:srgbClr val="FFFFFF">
              <a:alpha val="0"/>
            </a:srgbClr>
          </a:solidFill>
          <a:ln w="28575">
            <a:gradFill>
              <a:gsLst>
                <a:gs pos="0">
                  <a:srgbClr val="F44D4D">
                    <a:alpha val="50000"/>
                  </a:srgbClr>
                </a:gs>
                <a:gs pos="8333">
                  <a:srgbClr val="F44D4D">
                    <a:alpha val="46250"/>
                  </a:srgbClr>
                </a:gs>
                <a:gs pos="16667">
                  <a:srgbClr val="F34C4E">
                    <a:alpha val="42500"/>
                  </a:srgbClr>
                </a:gs>
                <a:gs pos="25000">
                  <a:srgbClr val="F34C4E">
                    <a:alpha val="38750"/>
                  </a:srgbClr>
                </a:gs>
                <a:gs pos="33333">
                  <a:srgbClr val="F34B4F">
                    <a:alpha val="35000"/>
                  </a:srgbClr>
                </a:gs>
                <a:gs pos="41667">
                  <a:srgbClr val="F24A4F">
                    <a:alpha val="31250"/>
                  </a:srgbClr>
                </a:gs>
                <a:gs pos="50000">
                  <a:srgbClr val="F24950">
                    <a:alpha val="27500"/>
                  </a:srgbClr>
                </a:gs>
                <a:gs pos="58333">
                  <a:srgbClr val="F14851">
                    <a:alpha val="23750"/>
                  </a:srgbClr>
                </a:gs>
                <a:gs pos="66667">
                  <a:srgbClr val="F04752">
                    <a:alpha val="20000"/>
                  </a:srgbClr>
                </a:gs>
                <a:gs pos="75000">
                  <a:srgbClr val="EE4454">
                    <a:alpha val="16250"/>
                  </a:srgbClr>
                </a:gs>
                <a:gs pos="83333">
                  <a:srgbClr val="EB4058">
                    <a:alpha val="12500"/>
                  </a:srgbClr>
                </a:gs>
                <a:gs pos="91667">
                  <a:srgbClr val="E6395E">
                    <a:alpha val="8750"/>
                  </a:srgbClr>
                </a:gs>
                <a:gs pos="100000">
                  <a:srgbClr val="DA266D">
                    <a:alpha val="5000"/>
                  </a:srgbClr>
                </a:gs>
              </a:gsLst>
              <a:lin ang="16200000" scaled="0"/>
            </a:gradFill>
            <a:prstDash val="solid"/>
          </a:ln>
        </p:spPr>
      </p:sp>
      <p:sp>
        <p:nvSpPr>
          <p:cNvPr id="25" name="headingtext-diagram-rQEYGv-4-5"/>
          <p:cNvSpPr txBox="1"/>
          <p:nvPr/>
        </p:nvSpPr>
        <p:spPr>
          <a:xfrm>
            <a:off x="12954000" y="6019800"/>
            <a:ext cx="41862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Control gap</a:t>
            </a:r>
            <a:endParaRPr lang="en-US" sz="2100" dirty="0"/>
          </a:p>
        </p:txBody>
      </p:sp>
      <p:sp>
        <p:nvSpPr>
          <p:cNvPr id="26" name="bodytext-diagram-rQEYGv-4-5"/>
          <p:cNvSpPr txBox="1"/>
          <p:nvPr/>
        </p:nvSpPr>
        <p:spPr>
          <a:xfrm>
            <a:off x="12954000" y="6419850"/>
            <a:ext cx="41862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The tool contract has no deterministic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idempotency binding.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9b9fd99-df53-4462-a744-34c884ce530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3" name="cs-rhyme_v2-design-shape-style-5-a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00"/>
            <a:ext cx="13896975" cy="6381750"/>
          </a:xfrm>
          <a:prstGeom prst="rect">
            <a:avLst/>
          </a:prstGeom>
        </p:spPr>
      </p:pic>
      <p:sp>
        <p:nvSpPr>
          <p:cNvPr id="4" name="Title 3"/>
          <p:cNvSpPr txBox="1"/>
          <p:nvPr/>
        </p:nvSpPr>
        <p:spPr>
          <a:xfrm>
            <a:off x="762000" y="2686050"/>
            <a:ext cx="7196138" cy="49587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7650"/>
              </a:lnSpc>
              <a:buNone/>
            </a:pPr>
            <a:r>
              <a:rPr lang="en-US" sz="6600" spc="-18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Every</a:t>
            </a:r>
            <a:pPr algn="l" indent="0" marL="0">
              <a:lnSpc>
                <a:spcPts val="76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650"/>
              </a:lnSpc>
              <a:buNone/>
            </a:pPr>
            <a:r>
              <a:rPr lang="en-US" sz="6600" spc="-18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recommendation</a:t>
            </a:r>
            <a:pPr algn="l" indent="0" marL="0">
              <a:lnSpc>
                <a:spcPts val="76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650"/>
              </a:lnSpc>
              <a:buNone/>
            </a:pPr>
            <a:r>
              <a:rPr lang="en-US" sz="6600" spc="-18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must end</a:t>
            </a:r>
            <a:pPr algn="l" indent="0" marL="0">
              <a:lnSpc>
                <a:spcPts val="76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650"/>
              </a:lnSpc>
              <a:buNone/>
            </a:pPr>
            <a:r>
              <a:rPr lang="en-US" sz="6600" spc="-18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in </a:t>
            </a:r>
            <a:pPr algn="l" indent="0" marL="0">
              <a:lnSpc>
                <a:spcPts val="7650"/>
              </a:lnSpc>
              <a:buNone/>
            </a:pPr>
            <a:r>
              <a:rPr lang="en-US" altLang="en-US" sz="6600" spc="-187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acceptance</a:t>
            </a:r>
            <a:pPr algn="l" indent="0" marL="0">
              <a:lnSpc>
                <a:spcPts val="7650"/>
              </a:lnSpc>
              <a:buNone/>
            </a:pPr>
            <a:r>
              <a:rPr lang="en-US" sz="6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7650"/>
              </a:lnSpc>
              <a:buNone/>
            </a:pPr>
            <a:r>
              <a:rPr lang="en-US" altLang="en-US" sz="6600" spc="-187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evidence</a:t>
            </a:r>
            <a:endParaRPr lang="en-US" sz="6600" dirty="0"/>
          </a:p>
        </p:txBody>
      </p:sp>
      <p:pic>
        <p:nvPicPr>
          <p:cNvPr id="5" name="checkboxlist-diagram-sKfw4S-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0" y="2905125"/>
            <a:ext cx="342900" cy="342900"/>
          </a:xfrm>
          <a:prstGeom prst="rect">
            <a:avLst/>
          </a:prstGeom>
        </p:spPr>
      </p:pic>
      <p:sp>
        <p:nvSpPr>
          <p:cNvPr id="6" name="headingtext-diagram-sKfw4S-0-1"/>
          <p:cNvSpPr txBox="1"/>
          <p:nvPr/>
        </p:nvSpPr>
        <p:spPr>
          <a:xfrm>
            <a:off x="11544300" y="2914650"/>
            <a:ext cx="59007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Proceed</a:t>
            </a:r>
            <a:endParaRPr lang="en-US" sz="2100" dirty="0"/>
          </a:p>
        </p:txBody>
      </p:sp>
      <p:sp>
        <p:nvSpPr>
          <p:cNvPr id="7" name="bodytext-diagram-sKfw4S-0-1"/>
          <p:cNvSpPr txBox="1"/>
          <p:nvPr/>
        </p:nvSpPr>
        <p:spPr>
          <a:xfrm>
            <a:off x="11544300" y="3314700"/>
            <a:ext cx="59007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 supports the stated operating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boundary.</a:t>
            </a:r>
            <a:endParaRPr lang="en-US" sz="2100" dirty="0"/>
          </a:p>
        </p:txBody>
      </p:sp>
      <p:pic>
        <p:nvPicPr>
          <p:cNvPr id="8" name="checkboxlist-diagram-sKfw4S-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895725"/>
            <a:ext cx="342900" cy="342900"/>
          </a:xfrm>
          <a:prstGeom prst="rect">
            <a:avLst/>
          </a:prstGeom>
        </p:spPr>
      </p:pic>
      <p:sp>
        <p:nvSpPr>
          <p:cNvPr id="9" name="headingtext-diagram-sKfw4S-1-2"/>
          <p:cNvSpPr txBox="1"/>
          <p:nvPr/>
        </p:nvSpPr>
        <p:spPr>
          <a:xfrm>
            <a:off x="11544300" y="3905250"/>
            <a:ext cx="60150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Proceed with conditions</a:t>
            </a:r>
            <a:endParaRPr lang="en-US" sz="2100" dirty="0"/>
          </a:p>
        </p:txBody>
      </p:sp>
      <p:sp>
        <p:nvSpPr>
          <p:cNvPr id="10" name="bodytext-diagram-sKfw4S-1-2"/>
          <p:cNvSpPr txBox="1"/>
          <p:nvPr/>
        </p:nvSpPr>
        <p:spPr>
          <a:xfrm>
            <a:off x="11544300" y="4305300"/>
            <a:ext cx="60150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explicit blockers must pass acceptance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 first.</a:t>
            </a:r>
            <a:endParaRPr lang="en-US" sz="2100" dirty="0"/>
          </a:p>
        </p:txBody>
      </p:sp>
      <p:pic>
        <p:nvPicPr>
          <p:cNvPr id="11" name="checkboxlist-diagram-sKfw4S-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5248275"/>
            <a:ext cx="342900" cy="342900"/>
          </a:xfrm>
          <a:prstGeom prst="rect">
            <a:avLst/>
          </a:prstGeom>
        </p:spPr>
      </p:pic>
      <p:sp>
        <p:nvSpPr>
          <p:cNvPr id="12" name="headingtext-diagram-sKfw4S-2-3"/>
          <p:cNvSpPr txBox="1"/>
          <p:nvPr/>
        </p:nvSpPr>
        <p:spPr>
          <a:xfrm>
            <a:off x="11544300" y="5257800"/>
            <a:ext cx="5605463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Do not proceed / do not expand</a:t>
            </a:r>
            <a:endParaRPr lang="en-US" sz="2100" dirty="0"/>
          </a:p>
        </p:txBody>
      </p:sp>
      <p:sp>
        <p:nvSpPr>
          <p:cNvPr id="13" name="bodytext-diagram-sKfw4S-2-3"/>
          <p:cNvSpPr txBox="1"/>
          <p:nvPr/>
        </p:nvSpPr>
        <p:spPr>
          <a:xfrm>
            <a:off x="11544300" y="5657850"/>
            <a:ext cx="5605463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the current risk exceeds the decision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boundary.</a:t>
            </a:r>
            <a:endParaRPr lang="en-US" sz="2100" dirty="0"/>
          </a:p>
        </p:txBody>
      </p:sp>
      <p:pic>
        <p:nvPicPr>
          <p:cNvPr id="14" name="checkboxlist-diagram-sKfw4S-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0" y="6238875"/>
            <a:ext cx="342900" cy="342900"/>
          </a:xfrm>
          <a:prstGeom prst="rect">
            <a:avLst/>
          </a:prstGeom>
        </p:spPr>
      </p:pic>
      <p:sp>
        <p:nvSpPr>
          <p:cNvPr id="15" name="headingtext-diagram-sKfw4S-3-4"/>
          <p:cNvSpPr txBox="1"/>
          <p:nvPr/>
        </p:nvSpPr>
        <p:spPr>
          <a:xfrm>
            <a:off x="11544300" y="6248400"/>
            <a:ext cx="601503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Insufficient evidence</a:t>
            </a:r>
            <a:endParaRPr lang="en-US" sz="2100" dirty="0"/>
          </a:p>
        </p:txBody>
      </p:sp>
      <p:sp>
        <p:nvSpPr>
          <p:cNvPr id="16" name="bodytext-diagram-sKfw4S-3-4"/>
          <p:cNvSpPr txBox="1"/>
          <p:nvPr/>
        </p:nvSpPr>
        <p:spPr>
          <a:xfrm>
            <a:off x="11544300" y="6648450"/>
            <a:ext cx="60150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the responsible action is to gather or generate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evidence.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3fec84-07f6-41e1-9189-8abbda412ac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3" name="cs-rhyme_v2-design-shape-style-5-a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810000"/>
            <a:ext cx="13896975" cy="6381750"/>
          </a:xfrm>
          <a:prstGeom prst="rect">
            <a:avLst/>
          </a:prstGeom>
        </p:spPr>
      </p:pic>
      <p:pic>
        <p:nvPicPr>
          <p:cNvPr id="4" name="cs-rhyme_v2-design-shape-style-5-b" descr="preencoded.png">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2744450" y="0"/>
            <a:ext cx="7067550" cy="5067300"/>
          </a:xfrm>
          <a:prstGeom prst="rect">
            <a:avLst/>
          </a:prstGeom>
        </p:spPr>
      </p:pic>
      <p:sp>
        <p:nvSpPr>
          <p:cNvPr id="5" name="Title 3"/>
          <p:cNvSpPr txBox="1"/>
          <p:nvPr/>
        </p:nvSpPr>
        <p:spPr>
          <a:xfrm>
            <a:off x="762000" y="1238250"/>
            <a:ext cx="12225338" cy="7677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spc="-113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One evidence spine, several </a:t>
            </a:r>
            <a:pPr algn="l" indent="0" marL="0">
              <a:lnSpc>
                <a:spcPts val="5250"/>
              </a:lnSpc>
              <a:buNone/>
            </a:pPr>
            <a:r>
              <a:rPr lang="en-US" altLang="en-US" sz="4200" spc="-113" kern="1200" dirty="0">
                <a:gradFill>
                  <a:gsLst>
                    <a:gs pos="43930">
                      <a:srgbClr val="F44D4D"/>
                    </a:gs>
                    <a:gs pos="93490">
                      <a:srgbClr val="DA266D"/>
                    </a:gs>
                  </a:gsLst>
                  <a:lin ang="8995800" scaled="0"/>
                </a:gradFill>
                <a:latin typeface="Lexend Medium" panose="00000600000000000000" pitchFamily="2" charset="0"/>
              </a:rPr>
              <a:t>useful outputs</a:t>
            </a:r>
            <a:endParaRPr lang="en-US" sz="4200" dirty="0"/>
          </a:p>
        </p:txBody>
      </p:sp>
      <p:sp>
        <p:nvSpPr>
          <p:cNvPr id="6" name="label"/>
          <p:cNvSpPr/>
          <p:nvPr/>
        </p:nvSpPr>
        <p:spPr>
          <a:xfrm>
            <a:off x="762000" y="762000"/>
            <a:ext cx="2105025" cy="3524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44D4D">
                  <a:alpha val="10000"/>
                </a:srgbClr>
              </a:gs>
              <a:gs pos="8333">
                <a:srgbClr val="F34B4E">
                  <a:alpha val="9583"/>
                </a:srgbClr>
              </a:gs>
              <a:gs pos="16667">
                <a:srgbClr val="F24950">
                  <a:alpha val="9167"/>
                </a:srgbClr>
              </a:gs>
              <a:gs pos="25000">
                <a:srgbClr val="F04752">
                  <a:alpha val="8750"/>
                </a:srgbClr>
              </a:gs>
              <a:gs pos="33333">
                <a:srgbClr val="EF4553">
                  <a:alpha val="8333"/>
                </a:srgbClr>
              </a:gs>
              <a:gs pos="41667">
                <a:srgbClr val="ED4355">
                  <a:alpha val="7917"/>
                </a:srgbClr>
              </a:gs>
              <a:gs pos="50000">
                <a:srgbClr val="EB4058">
                  <a:alpha val="7500"/>
                </a:srgbClr>
              </a:gs>
              <a:gs pos="58333">
                <a:srgbClr val="E93D5A">
                  <a:alpha val="7083"/>
                </a:srgbClr>
              </a:gs>
              <a:gs pos="66667">
                <a:srgbClr val="E7395D">
                  <a:alpha val="6667"/>
                </a:srgbClr>
              </a:gs>
              <a:gs pos="75000">
                <a:srgbClr val="E43660">
                  <a:alpha val="6250"/>
                </a:srgbClr>
              </a:gs>
              <a:gs pos="83333">
                <a:srgbClr val="E13164">
                  <a:alpha val="5833"/>
                </a:srgbClr>
              </a:gs>
              <a:gs pos="91667">
                <a:srgbClr val="DE2C68">
                  <a:alpha val="5417"/>
                </a:srgbClr>
              </a:gs>
              <a:gs pos="100000">
                <a:srgbClr val="DA266D">
                  <a:alpha val="5000"/>
                </a:srgbClr>
              </a:gs>
            </a:gsLst>
            <a:lin ang="16200000" scaled="0"/>
          </a:gradFill>
          <a:ln w="9525">
            <a:solidFill>
              <a:srgbClr val="F44D4D">
                <a:alpha val="40000"/>
              </a:srgbClr>
            </a:solidFill>
            <a:prstDash val="solid"/>
          </a:ln>
        </p:spPr>
      </p:sp>
      <p:sp>
        <p:nvSpPr>
          <p:cNvPr id="7" name="label-446"/>
          <p:cNvSpPr txBox="1"/>
          <p:nvPr/>
        </p:nvSpPr>
        <p:spPr>
          <a:xfrm>
            <a:off x="990600" y="773430"/>
            <a:ext cx="1700213" cy="394335"/>
          </a:xfrm>
          <a:prstGeom prst="rect">
            <a:avLst/>
          </a:prstGeom>
          <a:noFill/>
          <a:ln/>
        </p:spPr>
        <p:txBody>
          <a:bodyPr vertOverflow="clip" wrap="none" lIns="0" tIns="4572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800" dirty="0">
                <a:solidFill>
                  <a:srgbClr val="F44D4D"/>
                </a:solidFill>
                <a:latin typeface="Geist Mono Medium" panose="02010009000000000000" pitchFamily="2" charset="0"/>
              </a:rPr>
              <a:t>Deliverables</a:t>
            </a:r>
            <a:endParaRPr lang="en-US" sz="1800" dirty="0"/>
          </a:p>
        </p:txBody>
      </p:sp>
      <p:sp>
        <p:nvSpPr>
          <p:cNvPr id="8" name="icon-diagram-cZ38Uj-0"/>
          <p:cNvSpPr/>
          <p:nvPr/>
        </p:nvSpPr>
        <p:spPr>
          <a:xfrm>
            <a:off x="762000" y="5591175"/>
            <a:ext cx="1371600" cy="1371600"/>
          </a:xfrm>
          <a:prstGeom prst="roundRect">
            <a:avLst>
              <a:gd name="adj" fmla="val 13889"/>
            </a:avLst>
          </a:prstGeom>
          <a:gradFill>
            <a:gsLst>
              <a:gs pos="0">
                <a:srgbClr val="DA266D"/>
              </a:gs>
              <a:gs pos="100000">
                <a:srgbClr val="F44D4D"/>
              </a:gs>
            </a:gsLst>
            <a:lin ang="5400000" scaled="0"/>
          </a:gradFill>
          <a:ln/>
        </p:spPr>
      </p:sp>
      <p:pic>
        <p:nvPicPr>
          <p:cNvPr id="9" name="ac3fec84-07f6-41e1-9189-8abbda412ac7-AI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5934075"/>
            <a:ext cx="685800" cy="685800"/>
          </a:xfrm>
          <a:prstGeom prst="rect">
            <a:avLst/>
          </a:prstGeom>
        </p:spPr>
      </p:pic>
      <p:sp>
        <p:nvSpPr>
          <p:cNvPr id="10" name="sequencetext"/>
          <p:cNvSpPr/>
          <p:nvPr/>
        </p:nvSpPr>
        <p:spPr>
          <a:xfrm>
            <a:off x="1866900" y="5476875"/>
            <a:ext cx="342900" cy="361950"/>
          </a:xfrm>
          <a:prstGeom prst="roundRect">
            <a:avLst>
              <a:gd name="adj" fmla="val 50000"/>
            </a:avLst>
          </a:prstGeom>
          <a:solidFill>
            <a:srgbClr val="FCFCFC"/>
          </a:solidFill>
          <a:ln w="19050">
            <a:solidFill>
              <a:srgbClr val="F44D4D">
                <a:alpha val="10000"/>
              </a:srgbClr>
            </a:solidFill>
            <a:prstDash val="solid"/>
          </a:ln>
        </p:spPr>
      </p:sp>
      <p:sp>
        <p:nvSpPr>
          <p:cNvPr id="11" name="::before"/>
          <p:cNvSpPr txBox="1"/>
          <p:nvPr/>
        </p:nvSpPr>
        <p:spPr>
          <a:xfrm>
            <a:off x="1862138" y="5643563"/>
            <a:ext cx="390525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0A0D17"/>
                </a:solidFill>
                <a:latin typeface="Big Shoulders Display ExtraBold" panose="00000900000000000000" pitchFamily="2" charset="0"/>
              </a:rPr>
              <a:t>1</a:t>
            </a:r>
            <a:endParaRPr lang="en-US" sz="1500" dirty="0"/>
          </a:p>
        </p:txBody>
      </p:sp>
      <p:sp>
        <p:nvSpPr>
          <p:cNvPr id="12" name="headingtext-diagram-cZ38Uj-0-1"/>
          <p:cNvSpPr txBox="1"/>
          <p:nvPr/>
        </p:nvSpPr>
        <p:spPr>
          <a:xfrm>
            <a:off x="762000" y="7305675"/>
            <a:ext cx="40528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As-built architecture record</a:t>
            </a:r>
            <a:endParaRPr lang="en-US" sz="2100" dirty="0"/>
          </a:p>
        </p:txBody>
      </p:sp>
      <p:sp>
        <p:nvSpPr>
          <p:cNvPr id="13" name="bodytext-diagram-cZ38Uj-0-1"/>
          <p:cNvSpPr txBox="1"/>
          <p:nvPr/>
        </p:nvSpPr>
        <p:spPr>
          <a:xfrm>
            <a:off x="762000" y="7705725"/>
            <a:ext cx="4052888" cy="19107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Includes implementation facts,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observed or claimed status,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topology, state, tools,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boundaries, controls, and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 or unknowns.</a:t>
            </a:r>
            <a:endParaRPr lang="en-US" sz="2100" dirty="0"/>
          </a:p>
        </p:txBody>
      </p:sp>
      <p:sp>
        <p:nvSpPr>
          <p:cNvPr id="14" name="icon-diagram-cZ38Uj-1"/>
          <p:cNvSpPr/>
          <p:nvPr/>
        </p:nvSpPr>
        <p:spPr>
          <a:xfrm>
            <a:off x="5010150" y="5591175"/>
            <a:ext cx="1371600" cy="1371600"/>
          </a:xfrm>
          <a:prstGeom prst="roundRect">
            <a:avLst>
              <a:gd name="adj" fmla="val 13889"/>
            </a:avLst>
          </a:prstGeom>
          <a:gradFill>
            <a:gsLst>
              <a:gs pos="0">
                <a:srgbClr val="DA266D"/>
              </a:gs>
              <a:gs pos="100000">
                <a:srgbClr val="F44D4D"/>
              </a:gs>
            </a:gsLst>
            <a:lin ang="5400000" scaled="0"/>
          </a:gradFill>
          <a:ln/>
        </p:spPr>
      </p:sp>
      <p:pic>
        <p:nvPicPr>
          <p:cNvPr id="15" name="ac3fec84-07f6-41e1-9189-8abbda412ac7-AI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050" y="5934075"/>
            <a:ext cx="685800" cy="685800"/>
          </a:xfrm>
          <a:prstGeom prst="rect">
            <a:avLst/>
          </a:prstGeom>
        </p:spPr>
      </p:pic>
      <p:sp>
        <p:nvSpPr>
          <p:cNvPr id="16" name="sequencetext"/>
          <p:cNvSpPr/>
          <p:nvPr/>
        </p:nvSpPr>
        <p:spPr>
          <a:xfrm>
            <a:off x="6115050" y="5476875"/>
            <a:ext cx="342900" cy="361950"/>
          </a:xfrm>
          <a:prstGeom prst="roundRect">
            <a:avLst>
              <a:gd name="adj" fmla="val 50000"/>
            </a:avLst>
          </a:prstGeom>
          <a:solidFill>
            <a:srgbClr val="FCFCFC"/>
          </a:solidFill>
          <a:ln w="19050">
            <a:solidFill>
              <a:srgbClr val="F44D4D">
                <a:alpha val="10000"/>
              </a:srgbClr>
            </a:solidFill>
            <a:prstDash val="solid"/>
          </a:ln>
        </p:spPr>
      </p:sp>
      <p:sp>
        <p:nvSpPr>
          <p:cNvPr id="17" name="::before"/>
          <p:cNvSpPr txBox="1"/>
          <p:nvPr/>
        </p:nvSpPr>
        <p:spPr>
          <a:xfrm>
            <a:off x="6110288" y="5643563"/>
            <a:ext cx="390525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0A0D17"/>
                </a:solidFill>
                <a:latin typeface="Big Shoulders Display ExtraBold" panose="00000900000000000000" pitchFamily="2" charset="0"/>
              </a:rPr>
              <a:t>2</a:t>
            </a:r>
            <a:endParaRPr lang="en-US" sz="1500" dirty="0"/>
          </a:p>
        </p:txBody>
      </p:sp>
      <p:sp>
        <p:nvSpPr>
          <p:cNvPr id="18" name="headingtext-diagram-cZ38Uj-1-2"/>
          <p:cNvSpPr txBox="1"/>
          <p:nvPr/>
        </p:nvSpPr>
        <p:spPr>
          <a:xfrm>
            <a:off x="5010150" y="7305675"/>
            <a:ext cx="40528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Deep-dive risk ledger</a:t>
            </a:r>
            <a:endParaRPr lang="en-US" sz="2100" dirty="0"/>
          </a:p>
        </p:txBody>
      </p:sp>
      <p:sp>
        <p:nvSpPr>
          <p:cNvPr id="19" name="bodytext-diagram-cZ38Uj-1-2"/>
          <p:cNvSpPr txBox="1"/>
          <p:nvPr/>
        </p:nvSpPr>
        <p:spPr>
          <a:xfrm>
            <a:off x="5010150" y="7705725"/>
            <a:ext cx="4052888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Includes trajectories,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hypotheses, findings, actions,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decisions, and residual risk.</a:t>
            </a:r>
            <a:endParaRPr lang="en-US" sz="2100" dirty="0"/>
          </a:p>
        </p:txBody>
      </p:sp>
      <p:sp>
        <p:nvSpPr>
          <p:cNvPr id="20" name="icon-diagram-cZ38Uj-2"/>
          <p:cNvSpPr/>
          <p:nvPr/>
        </p:nvSpPr>
        <p:spPr>
          <a:xfrm>
            <a:off x="9258300" y="5591175"/>
            <a:ext cx="1371600" cy="1371600"/>
          </a:xfrm>
          <a:prstGeom prst="roundRect">
            <a:avLst>
              <a:gd name="adj" fmla="val 13889"/>
            </a:avLst>
          </a:prstGeom>
          <a:gradFill>
            <a:gsLst>
              <a:gs pos="0">
                <a:srgbClr val="DA266D"/>
              </a:gs>
              <a:gs pos="100000">
                <a:srgbClr val="F44D4D"/>
              </a:gs>
            </a:gsLst>
            <a:lin ang="5400000" scaled="0"/>
          </a:gradFill>
          <a:ln/>
        </p:spPr>
      </p:sp>
      <p:pic>
        <p:nvPicPr>
          <p:cNvPr id="21" name="ac3fec84-07f6-41e1-9189-8abbda412ac7-AI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0" y="5934075"/>
            <a:ext cx="685800" cy="685800"/>
          </a:xfrm>
          <a:prstGeom prst="rect">
            <a:avLst/>
          </a:prstGeom>
        </p:spPr>
      </p:pic>
      <p:sp>
        <p:nvSpPr>
          <p:cNvPr id="22" name="sequencetext"/>
          <p:cNvSpPr/>
          <p:nvPr/>
        </p:nvSpPr>
        <p:spPr>
          <a:xfrm>
            <a:off x="10363200" y="5476875"/>
            <a:ext cx="342900" cy="361950"/>
          </a:xfrm>
          <a:prstGeom prst="roundRect">
            <a:avLst>
              <a:gd name="adj" fmla="val 50000"/>
            </a:avLst>
          </a:prstGeom>
          <a:solidFill>
            <a:srgbClr val="FCFCFC"/>
          </a:solidFill>
          <a:ln w="19050">
            <a:solidFill>
              <a:srgbClr val="F44D4D">
                <a:alpha val="10000"/>
              </a:srgbClr>
            </a:solidFill>
            <a:prstDash val="solid"/>
          </a:ln>
        </p:spPr>
      </p:sp>
      <p:sp>
        <p:nvSpPr>
          <p:cNvPr id="23" name="::before"/>
          <p:cNvSpPr txBox="1"/>
          <p:nvPr/>
        </p:nvSpPr>
        <p:spPr>
          <a:xfrm>
            <a:off x="10358438" y="5643563"/>
            <a:ext cx="390525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0A0D17"/>
                </a:solidFill>
                <a:latin typeface="Big Shoulders Display ExtraBold" panose="00000900000000000000" pitchFamily="2" charset="0"/>
              </a:rPr>
              <a:t>3</a:t>
            </a:r>
            <a:endParaRPr lang="en-US" sz="1500" dirty="0"/>
          </a:p>
        </p:txBody>
      </p:sp>
      <p:sp>
        <p:nvSpPr>
          <p:cNvPr id="24" name="headingtext-diagram-cZ38Uj-2-3"/>
          <p:cNvSpPr txBox="1"/>
          <p:nvPr/>
        </p:nvSpPr>
        <p:spPr>
          <a:xfrm>
            <a:off x="9258300" y="7305675"/>
            <a:ext cx="40528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Written assessment</a:t>
            </a:r>
            <a:endParaRPr lang="en-US" sz="2100" dirty="0"/>
          </a:p>
        </p:txBody>
      </p:sp>
      <p:sp>
        <p:nvSpPr>
          <p:cNvPr id="25" name="bodytext-diagram-cZ38Uj-2-3"/>
          <p:cNvSpPr txBox="1"/>
          <p:nvPr/>
        </p:nvSpPr>
        <p:spPr>
          <a:xfrm>
            <a:off x="9258300" y="7705725"/>
            <a:ext cx="4052888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Includes executive verdict,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evidence quality and limitations,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critical failure paths, and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prioritized remediation.</a:t>
            </a:r>
            <a:endParaRPr lang="en-US" sz="2100" dirty="0"/>
          </a:p>
        </p:txBody>
      </p:sp>
      <p:sp>
        <p:nvSpPr>
          <p:cNvPr id="26" name="icon-diagram-cZ38Uj-3"/>
          <p:cNvSpPr/>
          <p:nvPr/>
        </p:nvSpPr>
        <p:spPr>
          <a:xfrm>
            <a:off x="13506450" y="5591175"/>
            <a:ext cx="1371600" cy="1371600"/>
          </a:xfrm>
          <a:prstGeom prst="roundRect">
            <a:avLst>
              <a:gd name="adj" fmla="val 13889"/>
            </a:avLst>
          </a:prstGeom>
          <a:gradFill>
            <a:gsLst>
              <a:gs pos="0">
                <a:srgbClr val="DA266D"/>
              </a:gs>
              <a:gs pos="100000">
                <a:srgbClr val="F44D4D"/>
              </a:gs>
            </a:gsLst>
            <a:lin ang="5400000" scaled="0"/>
          </a:gradFill>
          <a:ln/>
        </p:spPr>
      </p:sp>
      <p:pic>
        <p:nvPicPr>
          <p:cNvPr id="27" name="ac3fec84-07f6-41e1-9189-8abbda412ac7-AI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49350" y="5934075"/>
            <a:ext cx="685800" cy="685800"/>
          </a:xfrm>
          <a:prstGeom prst="rect">
            <a:avLst/>
          </a:prstGeom>
        </p:spPr>
      </p:pic>
      <p:sp>
        <p:nvSpPr>
          <p:cNvPr id="28" name="sequencetext"/>
          <p:cNvSpPr/>
          <p:nvPr/>
        </p:nvSpPr>
        <p:spPr>
          <a:xfrm>
            <a:off x="14611350" y="5476875"/>
            <a:ext cx="342900" cy="361950"/>
          </a:xfrm>
          <a:prstGeom prst="roundRect">
            <a:avLst>
              <a:gd name="adj" fmla="val 50000"/>
            </a:avLst>
          </a:prstGeom>
          <a:solidFill>
            <a:srgbClr val="FCFCFC"/>
          </a:solidFill>
          <a:ln w="19050">
            <a:solidFill>
              <a:srgbClr val="F44D4D">
                <a:alpha val="10000"/>
              </a:srgbClr>
            </a:solidFill>
            <a:prstDash val="solid"/>
          </a:ln>
        </p:spPr>
      </p:sp>
      <p:sp>
        <p:nvSpPr>
          <p:cNvPr id="29" name="::before"/>
          <p:cNvSpPr txBox="1"/>
          <p:nvPr/>
        </p:nvSpPr>
        <p:spPr>
          <a:xfrm>
            <a:off x="14606588" y="5643563"/>
            <a:ext cx="390525" cy="4819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0A0D17"/>
                </a:solidFill>
                <a:latin typeface="Big Shoulders Display ExtraBold" panose="00000900000000000000" pitchFamily="2" charset="0"/>
              </a:rPr>
              <a:t>4</a:t>
            </a:r>
            <a:endParaRPr lang="en-US" sz="1500" dirty="0"/>
          </a:p>
        </p:txBody>
      </p:sp>
      <p:sp>
        <p:nvSpPr>
          <p:cNvPr id="30" name="headingtext-diagram-cZ38Uj-3-4"/>
          <p:cNvSpPr txBox="1"/>
          <p:nvPr/>
        </p:nvSpPr>
        <p:spPr>
          <a:xfrm>
            <a:off x="13506450" y="7305675"/>
            <a:ext cx="4052888" cy="424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100" spc="-37" kern="1200" dirty="0">
                <a:solidFill>
                  <a:srgbClr val="0A0D17"/>
                </a:solidFill>
                <a:latin typeface="Lexend Medium" panose="00000600000000000000" pitchFamily="2" charset="0"/>
              </a:rPr>
              <a:t>Client readout</a:t>
            </a:r>
            <a:endParaRPr lang="en-US" sz="2100" dirty="0"/>
          </a:p>
        </p:txBody>
      </p:sp>
      <p:sp>
        <p:nvSpPr>
          <p:cNvPr id="31" name="bodytext-diagram-cZ38Uj-3-4"/>
          <p:cNvSpPr txBox="1"/>
          <p:nvPr/>
        </p:nvSpPr>
        <p:spPr>
          <a:xfrm>
            <a:off x="13506450" y="7705725"/>
            <a:ext cx="4052888" cy="19107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Includes decision first, concise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architecture and trajectory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visuals, source IDs on every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material conclusion, acceptance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A0D17">
                    <a:alpha val="56000"/>
                  </a:srgbClr>
                </a:solidFill>
                <a:latin typeface="Inter" panose="02000503000000020004" pitchFamily="2" charset="0"/>
              </a:rPr>
              <a:t>criteria, and next trigger.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Version:1.4.7</dc:title>
  <dc:subject> </dc:subject>
  <dc:creator>Presentations.AI</dc:creator>
  <cp:lastModifiedBy>Presentations.AI</cp:lastModifiedBy>
  <cp:revision>1</cp:revision>
  <dcterms:created xsi:type="dcterms:W3CDTF">2026-08-27T02:20:07Z</dcterms:created>
  <dcterms:modified xsi:type="dcterms:W3CDTF">2026-08-27T02:20:07Z</dcterms:modified>
</cp:coreProperties>
</file>